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7" r:id="rId3"/>
    <p:sldId id="259" r:id="rId4"/>
    <p:sldId id="338" r:id="rId5"/>
    <p:sldId id="260" r:id="rId6"/>
    <p:sldId id="290" r:id="rId7"/>
    <p:sldId id="261" r:id="rId8"/>
    <p:sldId id="262" r:id="rId9"/>
    <p:sldId id="300" r:id="rId10"/>
    <p:sldId id="339" r:id="rId11"/>
    <p:sldId id="340" r:id="rId12"/>
    <p:sldId id="263" r:id="rId13"/>
    <p:sldId id="326" r:id="rId14"/>
    <p:sldId id="264" r:id="rId15"/>
    <p:sldId id="272" r:id="rId16"/>
    <p:sldId id="274" r:id="rId17"/>
    <p:sldId id="275" r:id="rId18"/>
    <p:sldId id="271" r:id="rId19"/>
    <p:sldId id="327" r:id="rId20"/>
    <p:sldId id="265" r:id="rId21"/>
    <p:sldId id="276" r:id="rId22"/>
    <p:sldId id="277" r:id="rId23"/>
    <p:sldId id="278" r:id="rId24"/>
    <p:sldId id="279" r:id="rId25"/>
    <p:sldId id="266" r:id="rId26"/>
    <p:sldId id="285" r:id="rId27"/>
    <p:sldId id="286" r:id="rId28"/>
    <p:sldId id="287" r:id="rId29"/>
    <p:sldId id="288" r:id="rId30"/>
    <p:sldId id="328" r:id="rId31"/>
    <p:sldId id="267" r:id="rId32"/>
    <p:sldId id="268" r:id="rId33"/>
    <p:sldId id="269" r:id="rId34"/>
    <p:sldId id="270" r:id="rId35"/>
    <p:sldId id="329" r:id="rId36"/>
    <p:sldId id="330" r:id="rId37"/>
    <p:sldId id="331" r:id="rId38"/>
    <p:sldId id="332" r:id="rId39"/>
    <p:sldId id="333" r:id="rId40"/>
    <p:sldId id="334" r:id="rId41"/>
    <p:sldId id="335" r:id="rId42"/>
    <p:sldId id="336" r:id="rId43"/>
    <p:sldId id="337" r:id="rId44"/>
    <p:sldId id="280" r:id="rId45"/>
    <p:sldId id="320" r:id="rId46"/>
    <p:sldId id="301" r:id="rId47"/>
    <p:sldId id="303" r:id="rId48"/>
    <p:sldId id="318" r:id="rId49"/>
    <p:sldId id="317" r:id="rId50"/>
    <p:sldId id="304" r:id="rId51"/>
    <p:sldId id="321" r:id="rId52"/>
    <p:sldId id="307" r:id="rId53"/>
    <p:sldId id="308" r:id="rId54"/>
    <p:sldId id="322" r:id="rId55"/>
    <p:sldId id="319" r:id="rId56"/>
    <p:sldId id="310" r:id="rId57"/>
    <p:sldId id="311" r:id="rId58"/>
    <p:sldId id="312" r:id="rId59"/>
    <p:sldId id="305" r:id="rId60"/>
    <p:sldId id="323" r:id="rId61"/>
    <p:sldId id="314" r:id="rId62"/>
    <p:sldId id="324" r:id="rId63"/>
    <p:sldId id="325" r:id="rId64"/>
    <p:sldId id="315" r:id="rId65"/>
    <p:sldId id="313" r:id="rId66"/>
    <p:sldId id="316" r:id="rId67"/>
    <p:sldId id="289" r:id="rId68"/>
    <p:sldId id="297" r:id="rId69"/>
    <p:sldId id="298" r:id="rId70"/>
    <p:sldId id="299" r:id="rId71"/>
    <p:sldId id="284" r:id="rId72"/>
    <p:sldId id="291" r:id="rId73"/>
    <p:sldId id="258"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3"/>
    <p:restoredTop sz="81618"/>
  </p:normalViewPr>
  <p:slideViewPr>
    <p:cSldViewPr>
      <p:cViewPr varScale="1">
        <p:scale>
          <a:sx n="95" d="100"/>
          <a:sy n="95" d="100"/>
        </p:scale>
        <p:origin x="196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2053C-93AA-414B-9C16-42B1F8231549}" type="datetimeFigureOut">
              <a:rPr kumimoji="1" lang="zh-CN" altLang="en-US" smtClean="0"/>
              <a:t>2018/12/25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10413-CB98-4D4E-AB6B-54B7E6B9967A}" type="slidenum">
              <a:rPr kumimoji="1" lang="zh-CN" altLang="en-US" smtClean="0"/>
              <a:t>‹#›</a:t>
            </a:fld>
            <a:endParaRPr kumimoji="1" lang="zh-CN" altLang="en-US"/>
          </a:p>
        </p:txBody>
      </p:sp>
    </p:spTree>
    <p:extLst>
      <p:ext uri="{BB962C8B-B14F-4D97-AF65-F5344CB8AC3E}">
        <p14:creationId xmlns:p14="http://schemas.microsoft.com/office/powerpoint/2010/main" val="2746055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a:t>
            </a:fld>
            <a:endParaRPr kumimoji="1" lang="zh-CN" altLang="en-US"/>
          </a:p>
        </p:txBody>
      </p:sp>
    </p:spTree>
    <p:extLst>
      <p:ext uri="{BB962C8B-B14F-4D97-AF65-F5344CB8AC3E}">
        <p14:creationId xmlns:p14="http://schemas.microsoft.com/office/powerpoint/2010/main" val="1674759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该部分分为以下三个部分进行介绍</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10</a:t>
            </a:fld>
            <a:endParaRPr kumimoji="1" lang="zh-CN" altLang="en-US"/>
          </a:p>
        </p:txBody>
      </p:sp>
    </p:spTree>
    <p:extLst>
      <p:ext uri="{BB962C8B-B14F-4D97-AF65-F5344CB8AC3E}">
        <p14:creationId xmlns:p14="http://schemas.microsoft.com/office/powerpoint/2010/main" val="2641448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按照这个流程图介绍一遍</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12</a:t>
            </a:fld>
            <a:endParaRPr kumimoji="1" lang="zh-CN" altLang="en-US"/>
          </a:p>
        </p:txBody>
      </p:sp>
    </p:spTree>
    <p:extLst>
      <p:ext uri="{BB962C8B-B14F-4D97-AF65-F5344CB8AC3E}">
        <p14:creationId xmlns:p14="http://schemas.microsoft.com/office/powerpoint/2010/main" val="580521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13</a:t>
            </a:fld>
            <a:endParaRPr kumimoji="1" lang="zh-CN" altLang="en-US"/>
          </a:p>
        </p:txBody>
      </p:sp>
    </p:spTree>
    <p:extLst>
      <p:ext uri="{BB962C8B-B14F-4D97-AF65-F5344CB8AC3E}">
        <p14:creationId xmlns:p14="http://schemas.microsoft.com/office/powerpoint/2010/main" val="592590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14</a:t>
            </a:fld>
            <a:endParaRPr kumimoji="1" lang="zh-CN" altLang="en-US"/>
          </a:p>
        </p:txBody>
      </p:sp>
    </p:spTree>
    <p:extLst>
      <p:ext uri="{BB962C8B-B14F-4D97-AF65-F5344CB8AC3E}">
        <p14:creationId xmlns:p14="http://schemas.microsoft.com/office/powerpoint/2010/main" val="4257786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此时用户的状态就被激活了，就可以顺利登录系统了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17</a:t>
            </a:fld>
            <a:endParaRPr kumimoji="1" lang="zh-CN" altLang="en-US"/>
          </a:p>
        </p:txBody>
      </p:sp>
    </p:spTree>
    <p:extLst>
      <p:ext uri="{BB962C8B-B14F-4D97-AF65-F5344CB8AC3E}">
        <p14:creationId xmlns:p14="http://schemas.microsoft.com/office/powerpoint/2010/main" val="3431317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19</a:t>
            </a:fld>
            <a:endParaRPr kumimoji="1" lang="zh-CN" altLang="en-US"/>
          </a:p>
        </p:txBody>
      </p:sp>
    </p:spTree>
    <p:extLst>
      <p:ext uri="{BB962C8B-B14F-4D97-AF65-F5344CB8AC3E}">
        <p14:creationId xmlns:p14="http://schemas.microsoft.com/office/powerpoint/2010/main" val="925427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到这里密码就成功被修改了，用户就可以使用刚刚设置的密码进行登录了。</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25</a:t>
            </a:fld>
            <a:endParaRPr kumimoji="1" lang="zh-CN" altLang="en-US"/>
          </a:p>
        </p:txBody>
      </p:sp>
    </p:spTree>
    <p:extLst>
      <p:ext uri="{BB962C8B-B14F-4D97-AF65-F5344CB8AC3E}">
        <p14:creationId xmlns:p14="http://schemas.microsoft.com/office/powerpoint/2010/main" val="885258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26</a:t>
            </a:fld>
            <a:endParaRPr kumimoji="1" lang="zh-CN" altLang="en-US"/>
          </a:p>
        </p:txBody>
      </p:sp>
    </p:spTree>
    <p:extLst>
      <p:ext uri="{BB962C8B-B14F-4D97-AF65-F5344CB8AC3E}">
        <p14:creationId xmlns:p14="http://schemas.microsoft.com/office/powerpoint/2010/main" val="2337927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27</a:t>
            </a:fld>
            <a:endParaRPr kumimoji="1" lang="zh-CN" altLang="en-US"/>
          </a:p>
        </p:txBody>
      </p:sp>
    </p:spTree>
    <p:extLst>
      <p:ext uri="{BB962C8B-B14F-4D97-AF65-F5344CB8AC3E}">
        <p14:creationId xmlns:p14="http://schemas.microsoft.com/office/powerpoint/2010/main" val="3996016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28</a:t>
            </a:fld>
            <a:endParaRPr kumimoji="1" lang="zh-CN" altLang="en-US"/>
          </a:p>
        </p:txBody>
      </p:sp>
    </p:spTree>
    <p:extLst>
      <p:ext uri="{BB962C8B-B14F-4D97-AF65-F5344CB8AC3E}">
        <p14:creationId xmlns:p14="http://schemas.microsoft.com/office/powerpoint/2010/main" val="2788211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我先介绍一下我们开题时候的需求分析，然后对比介绍目前系统所完成的情况</a:t>
            </a:r>
            <a:endParaRPr kumimoji="1" lang="en-US" altLang="zh-CN" dirty="0"/>
          </a:p>
          <a:p>
            <a:r>
              <a:rPr kumimoji="1" lang="zh-CN" altLang="en-US" dirty="0"/>
              <a:t>接着将我们实现的功能具体介绍。</a:t>
            </a:r>
            <a:endParaRPr kumimoji="1" lang="en-US" altLang="zh-CN" dirty="0"/>
          </a:p>
          <a:p>
            <a:r>
              <a:rPr kumimoji="1" lang="zh-CN" altLang="en-US" dirty="0"/>
              <a:t>由于我们的系统是基于</a:t>
            </a:r>
            <a:r>
              <a:rPr kumimoji="1" lang="en-US" altLang="zh-CN" dirty="0"/>
              <a:t>TDD</a:t>
            </a:r>
            <a:r>
              <a:rPr kumimoji="1" lang="zh-CN" altLang="en-US" dirty="0"/>
              <a:t>模式进行开发的，因此测试部分也是十分重要的。</a:t>
            </a:r>
            <a:endParaRPr kumimoji="1" lang="en-US" altLang="zh-CN" dirty="0"/>
          </a:p>
          <a:p>
            <a:r>
              <a:rPr kumimoji="1" lang="zh-CN" altLang="en-US" dirty="0"/>
              <a:t>后面就还有程序演示，不足之处以及可以改进的地方。</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a:t>
            </a:fld>
            <a:endParaRPr kumimoji="1" lang="zh-CN" altLang="en-US"/>
          </a:p>
        </p:txBody>
      </p:sp>
    </p:spTree>
    <p:extLst>
      <p:ext uri="{BB962C8B-B14F-4D97-AF65-F5344CB8AC3E}">
        <p14:creationId xmlns:p14="http://schemas.microsoft.com/office/powerpoint/2010/main" val="1671714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29</a:t>
            </a:fld>
            <a:endParaRPr kumimoji="1" lang="zh-CN" altLang="en-US"/>
          </a:p>
        </p:txBody>
      </p:sp>
    </p:spTree>
    <p:extLst>
      <p:ext uri="{BB962C8B-B14F-4D97-AF65-F5344CB8AC3E}">
        <p14:creationId xmlns:p14="http://schemas.microsoft.com/office/powerpoint/2010/main" val="821538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30</a:t>
            </a:fld>
            <a:endParaRPr kumimoji="1" lang="zh-CN" altLang="en-US"/>
          </a:p>
        </p:txBody>
      </p:sp>
    </p:spTree>
    <p:extLst>
      <p:ext uri="{BB962C8B-B14F-4D97-AF65-F5344CB8AC3E}">
        <p14:creationId xmlns:p14="http://schemas.microsoft.com/office/powerpoint/2010/main" val="3140724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关于主页的问题，由于写网页写的比较少，很多东西是借鉴了别人的。</a:t>
            </a:r>
            <a:endParaRPr kumimoji="1" lang="en-US" altLang="zh-CN" dirty="0"/>
          </a:p>
          <a:p>
            <a:r>
              <a:rPr kumimoji="1" lang="zh-CN" altLang="en-US" dirty="0"/>
              <a:t>接下来介绍管理员公告的功能</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31</a:t>
            </a:fld>
            <a:endParaRPr kumimoji="1" lang="zh-CN" altLang="en-US"/>
          </a:p>
        </p:txBody>
      </p:sp>
    </p:spTree>
    <p:extLst>
      <p:ext uri="{BB962C8B-B14F-4D97-AF65-F5344CB8AC3E}">
        <p14:creationId xmlns:p14="http://schemas.microsoft.com/office/powerpoint/2010/main" val="443789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46</a:t>
            </a:fld>
            <a:endParaRPr kumimoji="1" lang="zh-CN" altLang="en-US"/>
          </a:p>
        </p:txBody>
      </p:sp>
    </p:spTree>
    <p:extLst>
      <p:ext uri="{BB962C8B-B14F-4D97-AF65-F5344CB8AC3E}">
        <p14:creationId xmlns:p14="http://schemas.microsoft.com/office/powerpoint/2010/main" val="1216893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47</a:t>
            </a:fld>
            <a:endParaRPr kumimoji="1" lang="zh-CN" altLang="en-US"/>
          </a:p>
        </p:txBody>
      </p:sp>
    </p:spTree>
    <p:extLst>
      <p:ext uri="{BB962C8B-B14F-4D97-AF65-F5344CB8AC3E}">
        <p14:creationId xmlns:p14="http://schemas.microsoft.com/office/powerpoint/2010/main" val="1222589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学生故事</a:t>
            </a:r>
          </a:p>
        </p:txBody>
      </p:sp>
      <p:sp>
        <p:nvSpPr>
          <p:cNvPr id="4" name="灯片编号占位符 3"/>
          <p:cNvSpPr>
            <a:spLocks noGrp="1"/>
          </p:cNvSpPr>
          <p:nvPr>
            <p:ph type="sldNum" sz="quarter" idx="10"/>
          </p:nvPr>
        </p:nvSpPr>
        <p:spPr/>
        <p:txBody>
          <a:bodyPr/>
          <a:lstStyle/>
          <a:p>
            <a:fld id="{4C210413-CB98-4D4E-AB6B-54B7E6B9967A}" type="slidenum">
              <a:rPr kumimoji="1" lang="zh-CN" altLang="en-US" smtClean="0"/>
              <a:t>48</a:t>
            </a:fld>
            <a:endParaRPr kumimoji="1" lang="zh-CN" altLang="en-US"/>
          </a:p>
        </p:txBody>
      </p:sp>
    </p:spTree>
    <p:extLst>
      <p:ext uri="{BB962C8B-B14F-4D97-AF65-F5344CB8AC3E}">
        <p14:creationId xmlns:p14="http://schemas.microsoft.com/office/powerpoint/2010/main" val="536405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由于我们开发成员都是学生，都是出于学生的角度出发去看待问题，能够想到学生所迫切需要的功能。但是对于教师方面的功能考虑的不是特别全面。比如教师功能模块中还应该添加很多统计功能以及数据可视化模块等等功能。</a:t>
            </a:r>
            <a:endParaRPr kumimoji="1" lang="en-US" altLang="zh-CN" sz="1200"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这些都是可以改善的地方。因此在今后的开发中应该多于各种不同系统用户角色进行沟通来确定系统的功能实现，并且对于系统的性能也存在优化的地方。</a:t>
            </a:r>
          </a:p>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72</a:t>
            </a:fld>
            <a:endParaRPr kumimoji="1" lang="zh-CN" altLang="en-US"/>
          </a:p>
        </p:txBody>
      </p:sp>
    </p:spTree>
    <p:extLst>
      <p:ext uri="{BB962C8B-B14F-4D97-AF65-F5344CB8AC3E}">
        <p14:creationId xmlns:p14="http://schemas.microsoft.com/office/powerpoint/2010/main" val="312668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我们分析了原型的系统后，它的功能有：</a:t>
            </a:r>
            <a:r>
              <a:rPr lang="zh-CN" altLang="en-US" dirty="0"/>
              <a:t>多角色登陆（学生，老师，管理员）</a:t>
            </a:r>
          </a:p>
          <a:p>
            <a:r>
              <a:rPr lang="zh-CN" altLang="en-US" dirty="0"/>
              <a:t>学生模块下：学生动态选课，退课</a:t>
            </a:r>
          </a:p>
          <a:p>
            <a:r>
              <a:rPr lang="zh-CN" altLang="en-US" dirty="0"/>
              <a:t>教师模块下：老师动态增加，删除课程、老师对课程下的学生添加、修改成绩</a:t>
            </a:r>
          </a:p>
          <a:p>
            <a:r>
              <a:rPr lang="zh-CN" altLang="en-US" dirty="0"/>
              <a:t>权限控制：老师和学生只能看到自己相关课程信息</a:t>
            </a:r>
          </a:p>
          <a:p>
            <a:r>
              <a:rPr kumimoji="1" lang="zh-CN" altLang="en-US" dirty="0"/>
              <a:t>对于一个选课系统，这些功能是远远不够的。因此还需要扩展一些功能。考虑到许多人可能会忘记密码，我们增加了通过注册使用的邮箱来找回密码的功能，考虑到有些不法分子会拿别人泄漏的邮件账号密码去重置其他系统的密码然后获得账号主人设置密码的偏好然后用这些信息去撞库攻击他的其他账户，所以系统在重置密码的时候不能获取之前的密码，只能重新设置密码。由于这个操作涉及到邮件系统功能，所以对于每个用户的账号也要进行验证是否为真实有效的，因此需要对用户的账号设置激活功能。</a:t>
            </a:r>
            <a:endParaRPr kumimoji="1" lang="en-US" altLang="zh-CN" dirty="0"/>
          </a:p>
          <a:p>
            <a:r>
              <a:rPr kumimoji="1" lang="zh-CN" altLang="en-US" dirty="0"/>
              <a:t>对于学生而言，原型系统中，仅仅只有动态增删课程的功能，我们分析了之后考虑到应该增加设置</a:t>
            </a:r>
            <a:r>
              <a:rPr kumimoji="1" lang="en-US" altLang="zh-CN" dirty="0"/>
              <a:t>/</a:t>
            </a:r>
            <a:r>
              <a:rPr kumimoji="1" lang="zh-CN" altLang="en-US" dirty="0"/>
              <a:t>删除学位课的功能，查询所有选课课表，自动检测选课时间冲突，统计学分以此来制定自己下一步选什么课的计划。</a:t>
            </a:r>
            <a:endParaRPr kumimoji="1" lang="en-US" altLang="zh-CN" dirty="0"/>
          </a:p>
          <a:p>
            <a:r>
              <a:rPr kumimoji="1" lang="zh-CN" altLang="en-US" dirty="0"/>
              <a:t>对于教师和管理员，我们认为应该添加一个公告的功能来对所有人进行通知。管理员对教师的增课时间进行控制。以上是我们小组结合实际情况综合讨论得出任务。因为我们对于这方面的开发没什么基础，我们需要考虑学习</a:t>
            </a:r>
            <a:r>
              <a:rPr kumimoji="1" lang="en-US" altLang="zh-CN" dirty="0"/>
              <a:t>ruby</a:t>
            </a:r>
            <a:r>
              <a:rPr kumimoji="1" lang="zh-CN" altLang="en-US" dirty="0"/>
              <a:t> </a:t>
            </a:r>
            <a:r>
              <a:rPr kumimoji="1" lang="en-US" altLang="zh-CN" dirty="0"/>
              <a:t>on</a:t>
            </a:r>
            <a:r>
              <a:rPr kumimoji="1" lang="zh-CN" altLang="en-US" dirty="0"/>
              <a:t> </a:t>
            </a:r>
            <a:r>
              <a:rPr kumimoji="1" lang="en-US" altLang="zh-CN" dirty="0"/>
              <a:t>rails</a:t>
            </a:r>
            <a:r>
              <a:rPr kumimoji="1" lang="zh-CN" altLang="en-US" dirty="0"/>
              <a:t> 开发的时间成本。</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3</a:t>
            </a:fld>
            <a:endParaRPr kumimoji="1" lang="zh-CN" altLang="en-US"/>
          </a:p>
        </p:txBody>
      </p:sp>
    </p:spTree>
    <p:extLst>
      <p:ext uri="{BB962C8B-B14F-4D97-AF65-F5344CB8AC3E}">
        <p14:creationId xmlns:p14="http://schemas.microsoft.com/office/powerpoint/2010/main" val="14938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邮件系统实现用户注册时绑定邮箱进行激活，通过邮件系统可以重置自己的登录密码。</a:t>
            </a:r>
            <a:endParaRPr kumimoji="1" lang="en-US" altLang="zh-CN" dirty="0"/>
          </a:p>
          <a:p>
            <a:endParaRPr kumimoji="1" lang="en-US" altLang="zh-CN" dirty="0"/>
          </a:p>
          <a:p>
            <a:r>
              <a:rPr kumimoji="1" lang="zh-CN" altLang="en-US" dirty="0"/>
              <a:t>学生选课系统，在选课时间段内可以对课程增删，对学位课进行增删，对于上课时间冲突的课程进行检测，如果有出现给出错误提示。在选课后，学生可以查看自己的上课课表。并且可以按照学期索引自己的成绩单。选课时由于课程过于庞大，所以要有多条件查询课程的功能。</a:t>
            </a:r>
            <a:endParaRPr kumimoji="1" lang="en-US" altLang="zh-CN" dirty="0"/>
          </a:p>
          <a:p>
            <a:endParaRPr kumimoji="1" lang="en-US" altLang="zh-CN" dirty="0"/>
          </a:p>
          <a:p>
            <a:r>
              <a:rPr kumimoji="1" lang="zh-CN" altLang="en-US" dirty="0"/>
              <a:t>教师：管理员规定的选课时间段内可以对课程的增删改的操作，并且可以根据时间</a:t>
            </a:r>
            <a:r>
              <a:rPr kumimoji="1" lang="en-US" altLang="zh-CN" dirty="0"/>
              <a:t>-</a:t>
            </a:r>
            <a:r>
              <a:rPr kumimoji="1" lang="zh-CN" altLang="en-US" dirty="0"/>
              <a:t>学期来对自己所授课程查看。</a:t>
            </a:r>
            <a:endParaRPr kumimoji="1" lang="en-US" altLang="zh-CN" dirty="0"/>
          </a:p>
          <a:p>
            <a:endParaRPr kumimoji="1" lang="en-US" altLang="zh-CN" dirty="0"/>
          </a:p>
          <a:p>
            <a:r>
              <a:rPr kumimoji="1" lang="zh-CN" altLang="en-US" dirty="0"/>
              <a:t>管理员：发布系统公告在首页上，控制选课时间段，教师改动课程时间段。</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4</a:t>
            </a:fld>
            <a:endParaRPr kumimoji="1" lang="zh-CN" altLang="en-US"/>
          </a:p>
        </p:txBody>
      </p:sp>
    </p:spTree>
    <p:extLst>
      <p:ext uri="{BB962C8B-B14F-4D97-AF65-F5344CB8AC3E}">
        <p14:creationId xmlns:p14="http://schemas.microsoft.com/office/powerpoint/2010/main" val="1347324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邮件系统实现用户注册时绑定邮箱进行激活，通过邮件系统可以重置自己的登录密码。</a:t>
            </a:r>
            <a:endParaRPr kumimoji="1" lang="en-US" altLang="zh-CN" dirty="0"/>
          </a:p>
          <a:p>
            <a:endParaRPr kumimoji="1" lang="en-US" altLang="zh-CN" dirty="0"/>
          </a:p>
          <a:p>
            <a:r>
              <a:rPr kumimoji="1" lang="zh-CN" altLang="en-US" dirty="0"/>
              <a:t>学生选课系统，在选课时间段内可以对课程增删，对学位课进行增删，对于上课时间冲突的课程进行检测，如果有出现给出错误提示。在选课后，学生可以查看自己的上课课表。并且可以按照学期索引自己的成绩单。选课时由于课程过于庞大，所以要有多条件查询课程的功能。</a:t>
            </a:r>
            <a:endParaRPr kumimoji="1" lang="en-US" altLang="zh-CN" dirty="0"/>
          </a:p>
          <a:p>
            <a:endParaRPr kumimoji="1" lang="en-US" altLang="zh-CN" dirty="0"/>
          </a:p>
          <a:p>
            <a:r>
              <a:rPr kumimoji="1" lang="zh-CN" altLang="en-US" dirty="0"/>
              <a:t>教师：管理员规定的选课时间段内可以对课程的增删改的操作，并且可以根据时间</a:t>
            </a:r>
            <a:r>
              <a:rPr kumimoji="1" lang="en-US" altLang="zh-CN" dirty="0"/>
              <a:t>-</a:t>
            </a:r>
            <a:r>
              <a:rPr kumimoji="1" lang="zh-CN" altLang="en-US" dirty="0"/>
              <a:t>学期来对自己所授课程查看。</a:t>
            </a:r>
            <a:endParaRPr kumimoji="1" lang="en-US" altLang="zh-CN" dirty="0"/>
          </a:p>
          <a:p>
            <a:endParaRPr kumimoji="1" lang="en-US" altLang="zh-CN" dirty="0"/>
          </a:p>
          <a:p>
            <a:r>
              <a:rPr kumimoji="1" lang="zh-CN" altLang="en-US" dirty="0"/>
              <a:t>管理员：发布系统公告在首页上，控制选课时间段，教师改动课程时间段。</a:t>
            </a:r>
            <a:endParaRPr kumimoji="1" lang="en-US" altLang="zh-CN"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5</a:t>
            </a:fld>
            <a:endParaRPr kumimoji="1" lang="zh-CN" altLang="en-US"/>
          </a:p>
        </p:txBody>
      </p:sp>
    </p:spTree>
    <p:extLst>
      <p:ext uri="{BB962C8B-B14F-4D97-AF65-F5344CB8AC3E}">
        <p14:creationId xmlns:p14="http://schemas.microsoft.com/office/powerpoint/2010/main" val="275023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我们的开发流程是严格按照</a:t>
            </a:r>
            <a:r>
              <a:rPr kumimoji="1" lang="en-US" altLang="zh-CN" dirty="0"/>
              <a:t>TDD</a:t>
            </a:r>
            <a:r>
              <a:rPr kumimoji="1" lang="zh-CN" altLang="en-US" dirty="0"/>
              <a:t>开发流程进行的，在设计好功能需求过后将测试代码写好，然后根据测试代码的要求一步一步完成功能的具体实现。代码全程托管在</a:t>
            </a:r>
            <a:r>
              <a:rPr kumimoji="1" lang="en-US" altLang="zh-CN" dirty="0"/>
              <a:t>git</a:t>
            </a:r>
            <a:r>
              <a:rPr kumimoji="1" lang="zh-CN" altLang="en-US" dirty="0"/>
              <a:t>上。</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6</a:t>
            </a:fld>
            <a:endParaRPr kumimoji="1" lang="zh-CN" altLang="en-US"/>
          </a:p>
        </p:txBody>
      </p:sp>
    </p:spTree>
    <p:extLst>
      <p:ext uri="{BB962C8B-B14F-4D97-AF65-F5344CB8AC3E}">
        <p14:creationId xmlns:p14="http://schemas.microsoft.com/office/powerpoint/2010/main" val="792305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7</a:t>
            </a:fld>
            <a:endParaRPr kumimoji="1" lang="zh-CN" altLang="en-US"/>
          </a:p>
        </p:txBody>
      </p:sp>
    </p:spTree>
    <p:extLst>
      <p:ext uri="{BB962C8B-B14F-4D97-AF65-F5344CB8AC3E}">
        <p14:creationId xmlns:p14="http://schemas.microsoft.com/office/powerpoint/2010/main" val="191676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我们对很多核心的代码进行了测试，保证了将来交付到用户手中的代码的可用性比较高，并且是按照当初设计的功能实现的。按照</a:t>
            </a:r>
            <a:r>
              <a:rPr kumimoji="1" lang="en-US" altLang="zh-CN" dirty="0"/>
              <a:t>TDD</a:t>
            </a:r>
            <a:r>
              <a:rPr kumimoji="1" lang="zh-CN" altLang="en-US" dirty="0"/>
              <a:t>的核心：保证交付给用户的东西是可用的。并且也通过</a:t>
            </a:r>
            <a:r>
              <a:rPr kumimoji="1" lang="en-US" altLang="zh-CN" dirty="0"/>
              <a:t>TDD</a:t>
            </a:r>
            <a:r>
              <a:rPr kumimoji="1" lang="zh-CN" altLang="en-US" dirty="0"/>
              <a:t>这种开发模式，及早发现编码中遇到的错误。</a:t>
            </a:r>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8</a:t>
            </a:fld>
            <a:endParaRPr kumimoji="1" lang="zh-CN" altLang="en-US"/>
          </a:p>
        </p:txBody>
      </p:sp>
    </p:spTree>
    <p:extLst>
      <p:ext uri="{BB962C8B-B14F-4D97-AF65-F5344CB8AC3E}">
        <p14:creationId xmlns:p14="http://schemas.microsoft.com/office/powerpoint/2010/main" val="416663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err="1"/>
              <a:t>http_load</a:t>
            </a:r>
            <a:r>
              <a:rPr lang="zh-CN" altLang="en-US" dirty="0"/>
              <a:t>有关参数解释说明如下：</a:t>
            </a:r>
            <a:br>
              <a:rPr lang="zh-CN" altLang="en-US" dirty="0"/>
            </a:br>
            <a:r>
              <a:rPr lang="zh-CN" altLang="en" dirty="0"/>
              <a:t>　　</a:t>
            </a:r>
            <a:r>
              <a:rPr lang="en" altLang="zh-CN" dirty="0"/>
              <a:t>495 fetches, 100 max parallel, 2.24393e+07 bytes, in 10.0022 seconds</a:t>
            </a:r>
            <a:br>
              <a:rPr lang="en" altLang="zh-CN" dirty="0"/>
            </a:br>
            <a:r>
              <a:rPr lang="zh-CN" altLang="en" dirty="0"/>
              <a:t>　　</a:t>
            </a:r>
            <a:r>
              <a:rPr lang="zh-CN" altLang="en-US" dirty="0"/>
              <a:t>一共请求连接</a:t>
            </a:r>
            <a:r>
              <a:rPr lang="en-US" altLang="zh-CN" dirty="0"/>
              <a:t>495</a:t>
            </a:r>
            <a:r>
              <a:rPr lang="zh-CN" altLang="en-US" dirty="0"/>
              <a:t>次，最大并发线程</a:t>
            </a:r>
            <a:r>
              <a:rPr lang="en-US" altLang="zh-CN" dirty="0"/>
              <a:t>100</a:t>
            </a:r>
            <a:r>
              <a:rPr lang="zh-CN" altLang="en-US" dirty="0"/>
              <a:t>个，持续</a:t>
            </a:r>
            <a:r>
              <a:rPr lang="en-US" altLang="zh-CN" dirty="0"/>
              <a:t>10.0022</a:t>
            </a:r>
            <a:r>
              <a:rPr lang="zh-CN" altLang="en-US" dirty="0"/>
              <a:t>秒，总传输速率为 </a:t>
            </a:r>
            <a:r>
              <a:rPr lang="en-US" altLang="zh-CN" dirty="0"/>
              <a:t>2.24393</a:t>
            </a:r>
            <a:r>
              <a:rPr lang="en" altLang="zh-CN" dirty="0"/>
              <a:t>e+07 bytes</a:t>
            </a:r>
            <a:br>
              <a:rPr lang="en" altLang="zh-CN" dirty="0"/>
            </a:br>
            <a:r>
              <a:rPr lang="zh-CN" altLang="en" dirty="0"/>
              <a:t>　　</a:t>
            </a:r>
            <a:r>
              <a:rPr lang="en" altLang="zh-CN" dirty="0"/>
              <a:t>45332 mean bytes/connection</a:t>
            </a:r>
            <a:br>
              <a:rPr lang="en" altLang="zh-CN" dirty="0"/>
            </a:br>
            <a:r>
              <a:rPr lang="zh-CN" altLang="en" dirty="0"/>
              <a:t>　　</a:t>
            </a:r>
            <a:r>
              <a:rPr lang="zh-CN" altLang="en-US" dirty="0"/>
              <a:t>每次请求连接平均数据量</a:t>
            </a:r>
            <a:br>
              <a:rPr lang="zh-CN" altLang="en-US" dirty="0"/>
            </a:br>
            <a:r>
              <a:rPr lang="zh-CN" altLang="en-US" dirty="0"/>
              <a:t>　　</a:t>
            </a:r>
            <a:r>
              <a:rPr lang="en-US" altLang="zh-CN" dirty="0"/>
              <a:t>49.4891 </a:t>
            </a:r>
            <a:r>
              <a:rPr lang="en" altLang="zh-CN" dirty="0"/>
              <a:t>fetches/sec, 2.24344e+06 bytes/sec</a:t>
            </a:r>
            <a:br>
              <a:rPr lang="en" altLang="zh-CN" dirty="0"/>
            </a:br>
            <a:r>
              <a:rPr lang="zh-CN" altLang="en" dirty="0"/>
              <a:t>　　</a:t>
            </a:r>
            <a:r>
              <a:rPr lang="zh-CN" altLang="en-US" dirty="0"/>
              <a:t>每秒的响应请求连接数，每秒传输的数据量</a:t>
            </a:r>
            <a:br>
              <a:rPr lang="zh-CN" altLang="en-US" dirty="0"/>
            </a:br>
            <a:r>
              <a:rPr lang="zh-CN" altLang="en-US" dirty="0"/>
              <a:t>　　</a:t>
            </a:r>
            <a:r>
              <a:rPr lang="en" altLang="zh-CN" dirty="0" err="1"/>
              <a:t>msecs</a:t>
            </a:r>
            <a:r>
              <a:rPr lang="en" altLang="zh-CN" dirty="0"/>
              <a:t>/connect: 112.466 mean, 157.051 max, 103.031 min</a:t>
            </a:r>
            <a:br>
              <a:rPr lang="en" altLang="zh-CN" dirty="0"/>
            </a:br>
            <a:r>
              <a:rPr lang="zh-CN" altLang="en" dirty="0"/>
              <a:t>　　</a:t>
            </a:r>
            <a:r>
              <a:rPr lang="zh-CN" altLang="en-US" dirty="0"/>
              <a:t>每次连接平均响应时间，最大时间，最小时间</a:t>
            </a:r>
            <a:br>
              <a:rPr lang="zh-CN" altLang="en-US" dirty="0"/>
            </a:br>
            <a:r>
              <a:rPr lang="zh-CN" altLang="en-US" dirty="0"/>
              <a:t>　　</a:t>
            </a:r>
            <a:r>
              <a:rPr lang="en" altLang="zh-CN" dirty="0" err="1"/>
              <a:t>msecs</a:t>
            </a:r>
            <a:r>
              <a:rPr lang="en" altLang="zh-CN" dirty="0"/>
              <a:t>/first-response: 1053.73 mean, 2466.83 max, 179.647 min</a:t>
            </a:r>
            <a:br>
              <a:rPr lang="en" altLang="zh-CN" dirty="0"/>
            </a:br>
            <a:r>
              <a:rPr lang="zh-CN" altLang="en" dirty="0"/>
              <a:t>　　</a:t>
            </a:r>
            <a:r>
              <a:rPr lang="zh-CN" altLang="en-US" dirty="0"/>
              <a:t>每次连接平均返回时间，最大，最小。</a:t>
            </a:r>
            <a:br>
              <a:rPr lang="zh-CN" altLang="en-US" dirty="0"/>
            </a:br>
            <a:r>
              <a:rPr lang="zh-CN" altLang="en-US" dirty="0"/>
              <a:t>　　</a:t>
            </a:r>
            <a:r>
              <a:rPr lang="en" altLang="zh-CN" dirty="0"/>
              <a:t>HTTP response codes:</a:t>
            </a:r>
            <a:br>
              <a:rPr lang="en" altLang="zh-CN" dirty="0"/>
            </a:br>
            <a:r>
              <a:rPr lang="zh-CN" altLang="en" dirty="0"/>
              <a:t>　　</a:t>
            </a:r>
            <a:r>
              <a:rPr lang="en" altLang="zh-CN" dirty="0"/>
              <a:t>code 200 -- 495</a:t>
            </a:r>
            <a:br>
              <a:rPr lang="en" altLang="zh-CN" dirty="0"/>
            </a:br>
            <a:r>
              <a:rPr lang="zh-CN" altLang="en" dirty="0"/>
              <a:t>　　</a:t>
            </a:r>
            <a:r>
              <a:rPr lang="en" altLang="zh-CN" dirty="0"/>
              <a:t>HTTP</a:t>
            </a:r>
            <a:r>
              <a:rPr lang="zh-CN" altLang="en-US" dirty="0"/>
              <a:t>返回码：</a:t>
            </a:r>
            <a:r>
              <a:rPr lang="en-US" altLang="zh-CN" dirty="0"/>
              <a:t>200 </a:t>
            </a:r>
            <a:r>
              <a:rPr lang="zh-CN" altLang="en-US" dirty="0"/>
              <a:t>，一共</a:t>
            </a:r>
            <a:r>
              <a:rPr lang="en-US" altLang="zh-CN" dirty="0"/>
              <a:t>495</a:t>
            </a:r>
            <a:r>
              <a:rPr lang="zh-CN" altLang="en-US" dirty="0"/>
              <a:t>次。</a:t>
            </a:r>
            <a:endParaRPr kumimoji="1" lang="zh-CN" altLang="en-US" dirty="0"/>
          </a:p>
        </p:txBody>
      </p:sp>
      <p:sp>
        <p:nvSpPr>
          <p:cNvPr id="4" name="灯片编号占位符 3"/>
          <p:cNvSpPr>
            <a:spLocks noGrp="1"/>
          </p:cNvSpPr>
          <p:nvPr>
            <p:ph type="sldNum" sz="quarter" idx="5"/>
          </p:nvPr>
        </p:nvSpPr>
        <p:spPr/>
        <p:txBody>
          <a:bodyPr/>
          <a:lstStyle/>
          <a:p>
            <a:fld id="{4C210413-CB98-4D4E-AB6B-54B7E6B9967A}" type="slidenum">
              <a:rPr kumimoji="1" lang="zh-CN" altLang="en-US" smtClean="0"/>
              <a:t>9</a:t>
            </a:fld>
            <a:endParaRPr kumimoji="1" lang="zh-CN" altLang="en-US"/>
          </a:p>
        </p:txBody>
      </p:sp>
    </p:spTree>
    <p:extLst>
      <p:ext uri="{BB962C8B-B14F-4D97-AF65-F5344CB8AC3E}">
        <p14:creationId xmlns:p14="http://schemas.microsoft.com/office/powerpoint/2010/main" val="4044735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blipFill dpi="0" rotWithShape="1">
          <a:blip r:embed="rId2" cstate="print">
            <a:alphaModFix amt="18000"/>
            <a:lum/>
          </a:blip>
          <a:srcRect/>
          <a:stretch>
            <a:fillRect l="-14000" r="-11000"/>
          </a:stretch>
        </a:blipFill>
        <a:effectLst/>
      </p:bgPr>
    </p:bg>
    <p:spTree>
      <p:nvGrpSpPr>
        <p:cNvPr id="1" name=""/>
        <p:cNvGrpSpPr/>
        <p:nvPr/>
      </p:nvGrpSpPr>
      <p:grpSpPr>
        <a:xfrm>
          <a:off x="0" y="0"/>
          <a:ext cx="0" cy="0"/>
          <a:chOff x="0" y="0"/>
          <a:chExt cx="0" cy="0"/>
        </a:xfrm>
      </p:grpSpPr>
      <p:sp>
        <p:nvSpPr>
          <p:cNvPr id="12" name="矩形 11"/>
          <p:cNvSpPr/>
          <p:nvPr userDrawn="1"/>
        </p:nvSpPr>
        <p:spPr>
          <a:xfrm>
            <a:off x="0" y="0"/>
            <a:ext cx="9144000" cy="2348880"/>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
        <p:nvSpPr>
          <p:cNvPr id="10" name="矩形 9"/>
          <p:cNvSpPr/>
          <p:nvPr userDrawn="1"/>
        </p:nvSpPr>
        <p:spPr>
          <a:xfrm>
            <a:off x="0" y="2385566"/>
            <a:ext cx="9144000" cy="17463"/>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ndParaRPr>
          </a:p>
        </p:txBody>
      </p:sp>
      <p:pic>
        <p:nvPicPr>
          <p:cNvPr id="11" name="图片 10" descr="横版组合（白色）——透明.png"/>
          <p:cNvPicPr>
            <a:picLocks noChangeAspect="1"/>
          </p:cNvPicPr>
          <p:nvPr userDrawn="1"/>
        </p:nvPicPr>
        <p:blipFill>
          <a:blip r:embed="rId3"/>
          <a:stretch>
            <a:fillRect/>
          </a:stretch>
        </p:blipFill>
        <p:spPr>
          <a:xfrm>
            <a:off x="2000232" y="714356"/>
            <a:ext cx="4739757" cy="100013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6572264" y="6492875"/>
            <a:ext cx="2133600" cy="365125"/>
          </a:xfrm>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34EAC58-701C-4C91-B5B0-569B82A1EED8}" type="datetimeFigureOut">
              <a:rPr lang="zh-CN" altLang="en-US" smtClean="0"/>
              <a:pPr/>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F5F1E-8A68-4E27-9A5E-D196D58037A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0007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EAC58-701C-4C91-B5B0-569B82A1EED8}" type="datetimeFigureOut">
              <a:rPr lang="zh-CN" altLang="en-US" smtClean="0"/>
              <a:pPr/>
              <a:t>2018/12/25</a:t>
            </a:fld>
            <a:endParaRPr lang="zh-CN" altLang="en-US"/>
          </a:p>
        </p:txBody>
      </p:sp>
      <p:sp>
        <p:nvSpPr>
          <p:cNvPr id="5" name="页脚占位符 4"/>
          <p:cNvSpPr>
            <a:spLocks noGrp="1"/>
          </p:cNvSpPr>
          <p:nvPr>
            <p:ph type="ftr" sz="quarter" idx="3"/>
          </p:nvPr>
        </p:nvSpPr>
        <p:spPr>
          <a:xfrm>
            <a:off x="3124200" y="630007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0007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F5F1E-8A68-4E27-9A5E-D196D58037A6}" type="slidenum">
              <a:rPr lang="zh-CN" altLang="en-US" smtClean="0"/>
              <a:pPr/>
              <a:t>‹#›</a:t>
            </a:fld>
            <a:endParaRPr lang="zh-CN" altLang="en-US"/>
          </a:p>
        </p:txBody>
      </p:sp>
      <p:pic>
        <p:nvPicPr>
          <p:cNvPr id="9" name="图片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855556" y="6352162"/>
            <a:ext cx="4143372" cy="477702"/>
          </a:xfrm>
          <a:prstGeom prst="rect">
            <a:avLst/>
          </a:prstGeom>
        </p:spPr>
      </p:pic>
      <p:pic>
        <p:nvPicPr>
          <p:cNvPr id="10" name="图片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40680" y="6337763"/>
            <a:ext cx="4214810" cy="478033"/>
          </a:xfrm>
          <a:prstGeom prst="rect">
            <a:avLst/>
          </a:prstGeom>
        </p:spPr>
      </p:pic>
      <p:pic>
        <p:nvPicPr>
          <p:cNvPr id="11" name="图片 10" descr="单独徽章——透明.png"/>
          <p:cNvPicPr>
            <a:picLocks noChangeAspect="1"/>
          </p:cNvPicPr>
          <p:nvPr userDrawn="1"/>
        </p:nvPicPr>
        <p:blipFill>
          <a:blip r:embed="rId15" cstate="print"/>
          <a:stretch>
            <a:fillRect/>
          </a:stretch>
        </p:blipFill>
        <p:spPr>
          <a:xfrm>
            <a:off x="4357686" y="6357934"/>
            <a:ext cx="500066" cy="500066"/>
          </a:xfrm>
          <a:prstGeom prst="rect">
            <a:avLst/>
          </a:prstGeom>
        </p:spPr>
      </p:pic>
      <p:pic>
        <p:nvPicPr>
          <p:cNvPr id="12" name="图片 11" descr="横版组合——透明.png"/>
          <p:cNvPicPr>
            <a:picLocks noChangeAspect="1"/>
          </p:cNvPicPr>
          <p:nvPr userDrawn="1"/>
        </p:nvPicPr>
        <p:blipFill>
          <a:blip r:embed="rId16"/>
          <a:srcRect l="20403"/>
          <a:stretch>
            <a:fillRect/>
          </a:stretch>
        </p:blipFill>
        <p:spPr>
          <a:xfrm>
            <a:off x="6572264" y="142852"/>
            <a:ext cx="2428892" cy="6398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3A46CD3-6D8A-8346-BF4D-37008EBE0A5E}"/>
              </a:ext>
            </a:extLst>
          </p:cNvPr>
          <p:cNvSpPr/>
          <p:nvPr/>
        </p:nvSpPr>
        <p:spPr>
          <a:xfrm>
            <a:off x="2339752" y="3717032"/>
            <a:ext cx="4358886"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果壳选课系统</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E5B4E7-6530-44C7-8470-6367AE32E20B}"/>
              </a:ext>
            </a:extLst>
          </p:cNvPr>
          <p:cNvSpPr txBox="1"/>
          <p:nvPr/>
        </p:nvSpPr>
        <p:spPr>
          <a:xfrm>
            <a:off x="539552" y="1988840"/>
            <a:ext cx="7920880"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邮件系统和公告系统</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学生角色学分统计功能和课表生成功能实现</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学生和老师角色功能实现</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endParaRPr lang="en-US" altLang="zh-CN" sz="2800" dirty="0"/>
          </a:p>
        </p:txBody>
      </p:sp>
      <p:sp>
        <p:nvSpPr>
          <p:cNvPr id="2" name="文本框 1">
            <a:extLst>
              <a:ext uri="{FF2B5EF4-FFF2-40B4-BE49-F238E27FC236}">
                <a16:creationId xmlns:a16="http://schemas.microsoft.com/office/drawing/2014/main" id="{B3A8D0CA-EFD4-9E4E-AE3E-94E14D996BC2}"/>
              </a:ext>
            </a:extLst>
          </p:cNvPr>
          <p:cNvSpPr txBox="1"/>
          <p:nvPr/>
        </p:nvSpPr>
        <p:spPr>
          <a:xfrm>
            <a:off x="683568" y="404664"/>
            <a:ext cx="4176464" cy="584775"/>
          </a:xfrm>
          <a:prstGeom prst="rect">
            <a:avLst/>
          </a:prstGeom>
          <a:noFill/>
        </p:spPr>
        <p:txBody>
          <a:bodyPr wrap="square" rtlCol="0">
            <a:spAutoFit/>
          </a:bodyPr>
          <a:lstStyle/>
          <a:p>
            <a:r>
              <a:rPr kumimoji="1" lang="zh-CN" altLang="en-US" sz="3200" dirty="0"/>
              <a:t>设计和实现过程</a:t>
            </a:r>
          </a:p>
        </p:txBody>
      </p:sp>
    </p:spTree>
    <p:extLst>
      <p:ext uri="{BB962C8B-B14F-4D97-AF65-F5344CB8AC3E}">
        <p14:creationId xmlns:p14="http://schemas.microsoft.com/office/powerpoint/2010/main" val="319406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E5B4E7-6530-44C7-8470-6367AE32E20B}"/>
              </a:ext>
            </a:extLst>
          </p:cNvPr>
          <p:cNvSpPr txBox="1"/>
          <p:nvPr/>
        </p:nvSpPr>
        <p:spPr>
          <a:xfrm>
            <a:off x="2087724" y="2890391"/>
            <a:ext cx="4968552" cy="1077218"/>
          </a:xfrm>
          <a:prstGeom prst="rect">
            <a:avLst/>
          </a:prstGeom>
          <a:noFill/>
        </p:spPr>
        <p:txBody>
          <a:bodyPr wrap="square" rtlCol="0">
            <a:spAutoFit/>
          </a:bodyPr>
          <a:lstStyle/>
          <a:p>
            <a:pPr algn="ctr"/>
            <a:r>
              <a:rPr lang="zh-CN" altLang="en-US" sz="3200" dirty="0"/>
              <a:t>邮件系统和公告系统</a:t>
            </a:r>
            <a:endParaRPr lang="en-US" altLang="zh-CN" sz="3200" dirty="0"/>
          </a:p>
          <a:p>
            <a:pPr algn="ctr"/>
            <a:r>
              <a:rPr lang="zh-CN" altLang="en-US" sz="3200" dirty="0"/>
              <a:t>程子俊</a:t>
            </a:r>
          </a:p>
        </p:txBody>
      </p:sp>
    </p:spTree>
    <p:extLst>
      <p:ext uri="{BB962C8B-B14F-4D97-AF65-F5344CB8AC3E}">
        <p14:creationId xmlns:p14="http://schemas.microsoft.com/office/powerpoint/2010/main" val="1928986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925" y="188640"/>
            <a:ext cx="5112568" cy="1143000"/>
          </a:xfrm>
        </p:spPr>
        <p:txBody>
          <a:bodyPr>
            <a:noAutofit/>
          </a:bodyPr>
          <a:lstStyle/>
          <a:p>
            <a:r>
              <a:rPr lang="zh-CN" altLang="en-US" sz="3200" b="1" dirty="0"/>
              <a:t>面向所有用户的邮件系统</a:t>
            </a:r>
          </a:p>
        </p:txBody>
      </p:sp>
      <p:sp>
        <p:nvSpPr>
          <p:cNvPr id="3" name="内容占位符 2"/>
          <p:cNvSpPr>
            <a:spLocks noGrp="1"/>
          </p:cNvSpPr>
          <p:nvPr>
            <p:ph idx="1"/>
          </p:nvPr>
        </p:nvSpPr>
        <p:spPr>
          <a:xfrm>
            <a:off x="457200" y="1600201"/>
            <a:ext cx="7571184" cy="604664"/>
          </a:xfrm>
        </p:spPr>
        <p:txBody>
          <a:bodyPr/>
          <a:lstStyle/>
          <a:p>
            <a:r>
              <a:rPr lang="zh-CN" altLang="en-US" b="1" dirty="0"/>
              <a:t>用户注册激活</a:t>
            </a:r>
          </a:p>
        </p:txBody>
      </p:sp>
      <p:pic>
        <p:nvPicPr>
          <p:cNvPr id="2050" name="Picture 2" descr="https://github.com/chengmonk/Courses/raw/master/lib/邮件激活流程图.png">
            <a:extLst>
              <a:ext uri="{FF2B5EF4-FFF2-40B4-BE49-F238E27FC236}">
                <a16:creationId xmlns:a16="http://schemas.microsoft.com/office/drawing/2014/main" id="{6F579A4C-ADB0-9F47-8480-709869734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8" y="2473426"/>
            <a:ext cx="88900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81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用户</a:t>
            </a:r>
            <a:r>
              <a:rPr lang="en-US" altLang="zh-CN" sz="3200" dirty="0"/>
              <a:t>·</a:t>
            </a:r>
            <a:r>
              <a:rPr lang="zh-CN" altLang="en-US" sz="3200" dirty="0"/>
              <a:t>注册激活</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Index</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204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添加发送激活邮件的方法；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Users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2454557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thub.com/chengmonk/Courses/raw/master/lib/active/1.png">
            <a:extLst>
              <a:ext uri="{FF2B5EF4-FFF2-40B4-BE49-F238E27FC236}">
                <a16:creationId xmlns:a16="http://schemas.microsoft.com/office/drawing/2014/main" id="{84E337D3-4DC3-2B43-89A1-648575299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241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F4945CEF-CDB8-1742-8BFA-EC1CD1F165BE}"/>
              </a:ext>
            </a:extLst>
          </p:cNvPr>
          <p:cNvSpPr/>
          <p:nvPr/>
        </p:nvSpPr>
        <p:spPr>
          <a:xfrm>
            <a:off x="26022" y="5517232"/>
            <a:ext cx="8971481" cy="369332"/>
          </a:xfrm>
          <a:prstGeom prst="rect">
            <a:avLst/>
          </a:prstGeom>
        </p:spPr>
        <p:txBody>
          <a:bodyPr wrap="square">
            <a:spAutoFit/>
          </a:bodyPr>
          <a:lstStyle/>
          <a:p>
            <a:r>
              <a:rPr lang="zh-CN" altLang="en-US" dirty="0"/>
              <a:t>点击完右上角注册按钮后，进入注册页面，填写注册信息，完成后点击注册按钮。</a:t>
            </a:r>
          </a:p>
        </p:txBody>
      </p:sp>
    </p:spTree>
    <p:extLst>
      <p:ext uri="{BB962C8B-B14F-4D97-AF65-F5344CB8AC3E}">
        <p14:creationId xmlns:p14="http://schemas.microsoft.com/office/powerpoint/2010/main" val="323299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github.com/chengmonk/Courses/raw/master/lib/active/2.png">
            <a:extLst>
              <a:ext uri="{FF2B5EF4-FFF2-40B4-BE49-F238E27FC236}">
                <a16:creationId xmlns:a16="http://schemas.microsoft.com/office/drawing/2014/main" id="{89E7ACFA-DACA-5848-ADF7-8AE95AB5A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8ED37ED0-A500-8C41-BC03-4722BB62BD5F}"/>
              </a:ext>
            </a:extLst>
          </p:cNvPr>
          <p:cNvSpPr/>
          <p:nvPr/>
        </p:nvSpPr>
        <p:spPr>
          <a:xfrm>
            <a:off x="467544" y="3573016"/>
            <a:ext cx="8208912" cy="646331"/>
          </a:xfrm>
          <a:prstGeom prst="rect">
            <a:avLst/>
          </a:prstGeom>
        </p:spPr>
        <p:txBody>
          <a:bodyPr wrap="square">
            <a:spAutoFit/>
          </a:bodyPr>
          <a:lstStyle/>
          <a:p>
            <a:r>
              <a:rPr lang="zh-CN" altLang="en-US" dirty="0"/>
              <a:t>系统校验注册信息，都符合后存储到数据库中，并且给用户发一封激活邮件，邮件发送成功后，返回到主页。</a:t>
            </a:r>
          </a:p>
        </p:txBody>
      </p:sp>
    </p:spTree>
    <p:extLst>
      <p:ext uri="{BB962C8B-B14F-4D97-AF65-F5344CB8AC3E}">
        <p14:creationId xmlns:p14="http://schemas.microsoft.com/office/powerpoint/2010/main" val="2673473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ithub.com/chengmonk/Courses/raw/master/lib/active/3.png">
            <a:extLst>
              <a:ext uri="{FF2B5EF4-FFF2-40B4-BE49-F238E27FC236}">
                <a16:creationId xmlns:a16="http://schemas.microsoft.com/office/drawing/2014/main" id="{9B5793DD-3249-B24E-A41A-E6EF30F80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101850"/>
            <a:ext cx="8890000" cy="2654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AA2E939-B4F0-CA47-BF8F-0C1DAFB7A3BF}"/>
              </a:ext>
            </a:extLst>
          </p:cNvPr>
          <p:cNvSpPr/>
          <p:nvPr/>
        </p:nvSpPr>
        <p:spPr>
          <a:xfrm>
            <a:off x="539552" y="4772628"/>
            <a:ext cx="7704856" cy="369332"/>
          </a:xfrm>
          <a:prstGeom prst="rect">
            <a:avLst/>
          </a:prstGeom>
        </p:spPr>
        <p:txBody>
          <a:bodyPr wrap="square">
            <a:spAutoFit/>
          </a:bodyPr>
          <a:lstStyle/>
          <a:p>
            <a:r>
              <a:rPr lang="zh-CN" altLang="en-US" dirty="0"/>
              <a:t>登录注册时所用的邮箱，会收到以上内容，点击邮件中的链接将账户激活。</a:t>
            </a:r>
          </a:p>
        </p:txBody>
      </p:sp>
    </p:spTree>
    <p:extLst>
      <p:ext uri="{BB962C8B-B14F-4D97-AF65-F5344CB8AC3E}">
        <p14:creationId xmlns:p14="http://schemas.microsoft.com/office/powerpoint/2010/main" val="1133166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github.com/chengmonk/Courses/raw/master/lib/active/4.png">
            <a:extLst>
              <a:ext uri="{FF2B5EF4-FFF2-40B4-BE49-F238E27FC236}">
                <a16:creationId xmlns:a16="http://schemas.microsoft.com/office/drawing/2014/main" id="{CF3FFA24-ECE8-1B42-91EE-92CF88FEB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060848"/>
            <a:ext cx="8890000" cy="1003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6D707999-8407-6D48-906D-3088E2ECD993}"/>
              </a:ext>
            </a:extLst>
          </p:cNvPr>
          <p:cNvSpPr/>
          <p:nvPr/>
        </p:nvSpPr>
        <p:spPr>
          <a:xfrm>
            <a:off x="2144893" y="3244334"/>
            <a:ext cx="4854214" cy="369332"/>
          </a:xfrm>
          <a:prstGeom prst="rect">
            <a:avLst/>
          </a:prstGeom>
        </p:spPr>
        <p:txBody>
          <a:bodyPr wrap="none">
            <a:spAutoFit/>
          </a:bodyPr>
          <a:lstStyle/>
          <a:p>
            <a:r>
              <a:rPr lang="zh-CN" altLang="en-US" dirty="0"/>
              <a:t>点击链接后，成功激活会返回如上图的提示。 </a:t>
            </a:r>
          </a:p>
        </p:txBody>
      </p:sp>
    </p:spTree>
    <p:extLst>
      <p:ext uri="{BB962C8B-B14F-4D97-AF65-F5344CB8AC3E}">
        <p14:creationId xmlns:p14="http://schemas.microsoft.com/office/powerpoint/2010/main" val="352316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Autofit/>
          </a:bodyPr>
          <a:lstStyle/>
          <a:p>
            <a:r>
              <a:rPr lang="zh-CN" altLang="en-US" sz="3200" b="1" dirty="0"/>
              <a:t>面向所有用户的邮件系统</a:t>
            </a:r>
          </a:p>
        </p:txBody>
      </p:sp>
      <p:sp>
        <p:nvSpPr>
          <p:cNvPr id="3" name="内容占位符 2"/>
          <p:cNvSpPr>
            <a:spLocks noGrp="1"/>
          </p:cNvSpPr>
          <p:nvPr>
            <p:ph idx="1"/>
          </p:nvPr>
        </p:nvSpPr>
        <p:spPr>
          <a:xfrm>
            <a:off x="457200" y="1600201"/>
            <a:ext cx="7571184" cy="604664"/>
          </a:xfrm>
        </p:spPr>
        <p:txBody>
          <a:bodyPr/>
          <a:lstStyle/>
          <a:p>
            <a:r>
              <a:rPr lang="zh-CN" altLang="en-US" b="1" dirty="0"/>
              <a:t>用户找回密码</a:t>
            </a:r>
          </a:p>
        </p:txBody>
      </p:sp>
      <p:pic>
        <p:nvPicPr>
          <p:cNvPr id="3074" name="Picture 2" descr="https://github.com/chengmonk/Courses/raw/master/lib/邮件重置密码.png">
            <a:extLst>
              <a:ext uri="{FF2B5EF4-FFF2-40B4-BE49-F238E27FC236}">
                <a16:creationId xmlns:a16="http://schemas.microsoft.com/office/drawing/2014/main" id="{F9992DDC-E1EB-BC43-BB9C-F8B526813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473426"/>
            <a:ext cx="8890000" cy="28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335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用户</a:t>
            </a:r>
            <a:r>
              <a:rPr lang="en-US" altLang="zh-CN" sz="3200" dirty="0"/>
              <a:t>·</a:t>
            </a:r>
            <a:r>
              <a:rPr lang="zh-CN" altLang="en-US" sz="3200" dirty="0"/>
              <a:t>找回密码</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734272" cy="2832657"/>
            <a:chOff x="2602088" y="1253067"/>
            <a:chExt cx="7178508"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7852643" y="3016955"/>
              <a:ext cx="1927953"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/Session/forgot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Sessions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Mailer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cxnSpLocks/>
              <a:stCxn id="45" idx="3"/>
              <a:endCxn id="44" idx="1"/>
            </p:cNvCxnSpPr>
            <p:nvPr/>
          </p:nvCxnSpPr>
          <p:spPr>
            <a:xfrm>
              <a:off x="6869287" y="3323280"/>
              <a:ext cx="98335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cxnSpLocks/>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3341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mailer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添加发送重置密码邮件的方法；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添加接收处理用户发起激活账户的请求的方法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Sessions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的</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方法中对</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http</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请求中的参数进行校验，成功后执行</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reset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act</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方法显示重置密码界面。</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125963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t>目录</a:t>
            </a:r>
          </a:p>
        </p:txBody>
      </p:sp>
      <p:sp>
        <p:nvSpPr>
          <p:cNvPr id="3" name="内容占位符 2"/>
          <p:cNvSpPr>
            <a:spLocks noGrp="1"/>
          </p:cNvSpPr>
          <p:nvPr>
            <p:ph idx="1"/>
          </p:nvPr>
        </p:nvSpPr>
        <p:spPr/>
        <p:txBody>
          <a:bodyPr/>
          <a:lstStyle/>
          <a:p>
            <a:r>
              <a:rPr lang="zh-CN" altLang="en-US" dirty="0"/>
              <a:t>需求分析</a:t>
            </a:r>
            <a:endParaRPr lang="en-US" altLang="zh-CN" dirty="0"/>
          </a:p>
          <a:p>
            <a:r>
              <a:rPr lang="zh-CN" altLang="en-US" dirty="0"/>
              <a:t>目前系统功能完成情况</a:t>
            </a:r>
            <a:endParaRPr lang="en-US" altLang="zh-CN" dirty="0"/>
          </a:p>
          <a:p>
            <a:r>
              <a:rPr lang="zh-CN" altLang="en-US" dirty="0"/>
              <a:t>设计与实现过程</a:t>
            </a:r>
            <a:endParaRPr lang="en-US" altLang="zh-CN" dirty="0"/>
          </a:p>
          <a:p>
            <a:r>
              <a:rPr lang="zh-CN" altLang="en-US" dirty="0"/>
              <a:t>测试部分</a:t>
            </a:r>
            <a:endParaRPr lang="en-US" altLang="zh-CN" dirty="0"/>
          </a:p>
          <a:p>
            <a:r>
              <a:rPr lang="zh-CN" altLang="en-US" dirty="0"/>
              <a:t>程序演示</a:t>
            </a:r>
            <a:endParaRPr lang="en-US" altLang="zh-CN" dirty="0"/>
          </a:p>
          <a:p>
            <a:r>
              <a:rPr lang="zh-CN" altLang="en-US" dirty="0"/>
              <a:t>不足以及可以改进的地方</a:t>
            </a:r>
            <a:endParaRPr lang="en-US" altLang="zh-CN"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github.com/chengmonk/Courses/raw/master/lib/reset/1.png">
            <a:extLst>
              <a:ext uri="{FF2B5EF4-FFF2-40B4-BE49-F238E27FC236}">
                <a16:creationId xmlns:a16="http://schemas.microsoft.com/office/drawing/2014/main" id="{162B64B0-034D-9B4B-9326-4C9A86477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25600"/>
            <a:ext cx="8890000" cy="3606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F4DCC33-93DA-BB44-BA65-8781F18CA933}"/>
              </a:ext>
            </a:extLst>
          </p:cNvPr>
          <p:cNvSpPr/>
          <p:nvPr/>
        </p:nvSpPr>
        <p:spPr>
          <a:xfrm>
            <a:off x="1403648" y="5517232"/>
            <a:ext cx="6624736" cy="369332"/>
          </a:xfrm>
          <a:prstGeom prst="rect">
            <a:avLst/>
          </a:prstGeom>
        </p:spPr>
        <p:txBody>
          <a:bodyPr wrap="square">
            <a:spAutoFit/>
          </a:bodyPr>
          <a:lstStyle/>
          <a:p>
            <a:r>
              <a:rPr lang="zh-CN" altLang="en-US" dirty="0"/>
              <a:t>如果在登录的时候忘记密码，就点击下方的忘记密码链接。 </a:t>
            </a:r>
          </a:p>
        </p:txBody>
      </p:sp>
    </p:spTree>
    <p:extLst>
      <p:ext uri="{BB962C8B-B14F-4D97-AF65-F5344CB8AC3E}">
        <p14:creationId xmlns:p14="http://schemas.microsoft.com/office/powerpoint/2010/main" val="1808883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github.com/chengmonk/Courses/raw/master/lib/reset/3.png">
            <a:extLst>
              <a:ext uri="{FF2B5EF4-FFF2-40B4-BE49-F238E27FC236}">
                <a16:creationId xmlns:a16="http://schemas.microsoft.com/office/drawing/2014/main" id="{F9A28E61-1FC5-D441-8C26-4B3C15931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51050"/>
            <a:ext cx="8890000" cy="2755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A4D8B7C-DD4A-634F-A7FD-C7DB9A3A2E8E}"/>
              </a:ext>
            </a:extLst>
          </p:cNvPr>
          <p:cNvSpPr/>
          <p:nvPr/>
        </p:nvSpPr>
        <p:spPr>
          <a:xfrm>
            <a:off x="2483768" y="5085184"/>
            <a:ext cx="3930884" cy="369332"/>
          </a:xfrm>
          <a:prstGeom prst="rect">
            <a:avLst/>
          </a:prstGeom>
        </p:spPr>
        <p:txBody>
          <a:bodyPr wrap="none">
            <a:spAutoFit/>
          </a:bodyPr>
          <a:lstStyle/>
          <a:p>
            <a:r>
              <a:rPr lang="zh-CN" altLang="en-US" dirty="0"/>
              <a:t>在文本框内输入注册时所使用的邮箱 </a:t>
            </a:r>
          </a:p>
        </p:txBody>
      </p:sp>
    </p:spTree>
    <p:extLst>
      <p:ext uri="{BB962C8B-B14F-4D97-AF65-F5344CB8AC3E}">
        <p14:creationId xmlns:p14="http://schemas.microsoft.com/office/powerpoint/2010/main" val="2141161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github.com/chengmonk/Courses/raw/master/lib/reset/4.png">
            <a:extLst>
              <a:ext uri="{FF2B5EF4-FFF2-40B4-BE49-F238E27FC236}">
                <a16:creationId xmlns:a16="http://schemas.microsoft.com/office/drawing/2014/main" id="{4C9A9D04-4D7B-4F42-9AF9-80C57F85D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933700"/>
            <a:ext cx="8890000" cy="990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7BC66E8-C734-8F44-82EB-1E4493FDD6EA}"/>
              </a:ext>
            </a:extLst>
          </p:cNvPr>
          <p:cNvSpPr/>
          <p:nvPr/>
        </p:nvSpPr>
        <p:spPr>
          <a:xfrm>
            <a:off x="2375725" y="4149080"/>
            <a:ext cx="4392549" cy="369332"/>
          </a:xfrm>
          <a:prstGeom prst="rect">
            <a:avLst/>
          </a:prstGeom>
        </p:spPr>
        <p:txBody>
          <a:bodyPr wrap="none">
            <a:spAutoFit/>
          </a:bodyPr>
          <a:lstStyle/>
          <a:p>
            <a:r>
              <a:rPr lang="zh-CN" altLang="en-US" dirty="0"/>
              <a:t>发送邮件成功后，系统会反馈会一个提示 </a:t>
            </a:r>
          </a:p>
        </p:txBody>
      </p:sp>
    </p:spTree>
    <p:extLst>
      <p:ext uri="{BB962C8B-B14F-4D97-AF65-F5344CB8AC3E}">
        <p14:creationId xmlns:p14="http://schemas.microsoft.com/office/powerpoint/2010/main" val="3573064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github.com/chengmonk/Courses/raw/master/lib/reset/5.png">
            <a:extLst>
              <a:ext uri="{FF2B5EF4-FFF2-40B4-BE49-F238E27FC236}">
                <a16:creationId xmlns:a16="http://schemas.microsoft.com/office/drawing/2014/main" id="{7A09087B-5FB8-1544-8D54-3FD6679B5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620688"/>
            <a:ext cx="8890000" cy="4826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D174F59-A7DB-AE42-842D-FED948B87699}"/>
              </a:ext>
            </a:extLst>
          </p:cNvPr>
          <p:cNvSpPr/>
          <p:nvPr/>
        </p:nvSpPr>
        <p:spPr>
          <a:xfrm>
            <a:off x="1763688" y="5589240"/>
            <a:ext cx="5760640" cy="369332"/>
          </a:xfrm>
          <a:prstGeom prst="rect">
            <a:avLst/>
          </a:prstGeom>
        </p:spPr>
        <p:txBody>
          <a:bodyPr wrap="square">
            <a:spAutoFit/>
          </a:bodyPr>
          <a:lstStyle/>
          <a:p>
            <a:r>
              <a:rPr lang="zh-CN" altLang="en-US" dirty="0"/>
              <a:t>这是邮箱中收到的内容，点开链接进行重置密码的页面 </a:t>
            </a:r>
          </a:p>
        </p:txBody>
      </p:sp>
    </p:spTree>
    <p:extLst>
      <p:ext uri="{BB962C8B-B14F-4D97-AF65-F5344CB8AC3E}">
        <p14:creationId xmlns:p14="http://schemas.microsoft.com/office/powerpoint/2010/main" val="1707693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github.com/chengmonk/Courses/raw/master/lib/reset/6.png">
            <a:extLst>
              <a:ext uri="{FF2B5EF4-FFF2-40B4-BE49-F238E27FC236}">
                <a16:creationId xmlns:a16="http://schemas.microsoft.com/office/drawing/2014/main" id="{0476B370-621F-4742-B3E5-E42E3690B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44700"/>
            <a:ext cx="8890000" cy="2768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3284135-DE55-A941-9877-7DC78A85A376}"/>
              </a:ext>
            </a:extLst>
          </p:cNvPr>
          <p:cNvSpPr/>
          <p:nvPr/>
        </p:nvSpPr>
        <p:spPr>
          <a:xfrm>
            <a:off x="2375725" y="5157192"/>
            <a:ext cx="4392549" cy="369332"/>
          </a:xfrm>
          <a:prstGeom prst="rect">
            <a:avLst/>
          </a:prstGeom>
        </p:spPr>
        <p:txBody>
          <a:bodyPr wrap="none">
            <a:spAutoFit/>
          </a:bodyPr>
          <a:lstStyle/>
          <a:p>
            <a:r>
              <a:rPr lang="zh-CN" altLang="en-US" dirty="0"/>
              <a:t>将修改的密码输入之后点击“重置密码” </a:t>
            </a:r>
          </a:p>
        </p:txBody>
      </p:sp>
    </p:spTree>
    <p:extLst>
      <p:ext uri="{BB962C8B-B14F-4D97-AF65-F5344CB8AC3E}">
        <p14:creationId xmlns:p14="http://schemas.microsoft.com/office/powerpoint/2010/main" val="242846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github.com/chengmonk/Courses/raw/master/lib/reset/7.png">
            <a:extLst>
              <a:ext uri="{FF2B5EF4-FFF2-40B4-BE49-F238E27FC236}">
                <a16:creationId xmlns:a16="http://schemas.microsoft.com/office/drawing/2014/main" id="{294C0173-1CD1-5E48-ACF6-8339DA9FB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908300"/>
            <a:ext cx="8890000" cy="10414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A37F787B-B5ED-B748-91AC-30A9078B9063}"/>
              </a:ext>
            </a:extLst>
          </p:cNvPr>
          <p:cNvSpPr/>
          <p:nvPr/>
        </p:nvSpPr>
        <p:spPr>
          <a:xfrm>
            <a:off x="3991552" y="4365104"/>
            <a:ext cx="1160895" cy="369332"/>
          </a:xfrm>
          <a:prstGeom prst="rect">
            <a:avLst/>
          </a:prstGeom>
        </p:spPr>
        <p:txBody>
          <a:bodyPr wrap="none">
            <a:spAutoFit/>
          </a:bodyPr>
          <a:lstStyle/>
          <a:p>
            <a:r>
              <a:rPr lang="zh-CN" altLang="en-US" dirty="0"/>
              <a:t>修改成功 </a:t>
            </a:r>
          </a:p>
        </p:txBody>
      </p:sp>
    </p:spTree>
    <p:extLst>
      <p:ext uri="{BB962C8B-B14F-4D97-AF65-F5344CB8AC3E}">
        <p14:creationId xmlns:p14="http://schemas.microsoft.com/office/powerpoint/2010/main" val="2388951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28C4F93-9258-9A41-A0E3-436CE1EB93B2}"/>
              </a:ext>
            </a:extLst>
          </p:cNvPr>
          <p:cNvSpPr txBox="1"/>
          <p:nvPr/>
        </p:nvSpPr>
        <p:spPr>
          <a:xfrm>
            <a:off x="539552" y="404664"/>
            <a:ext cx="3570208" cy="461665"/>
          </a:xfrm>
          <a:prstGeom prst="rect">
            <a:avLst/>
          </a:prstGeom>
          <a:noFill/>
        </p:spPr>
        <p:txBody>
          <a:bodyPr wrap="none" rtlCol="0">
            <a:spAutoFit/>
          </a:bodyPr>
          <a:lstStyle/>
          <a:p>
            <a:r>
              <a:rPr kumimoji="1" lang="zh-CN" altLang="en-US" sz="2400" dirty="0"/>
              <a:t>面向学生的邮件推送信息</a:t>
            </a:r>
          </a:p>
        </p:txBody>
      </p:sp>
      <p:sp>
        <p:nvSpPr>
          <p:cNvPr id="5" name="矩形 4">
            <a:extLst>
              <a:ext uri="{FF2B5EF4-FFF2-40B4-BE49-F238E27FC236}">
                <a16:creationId xmlns:a16="http://schemas.microsoft.com/office/drawing/2014/main" id="{665F2446-C636-2D40-993A-9ADA8E4E4F88}"/>
              </a:ext>
            </a:extLst>
          </p:cNvPr>
          <p:cNvSpPr/>
          <p:nvPr/>
        </p:nvSpPr>
        <p:spPr>
          <a:xfrm>
            <a:off x="539552" y="1124744"/>
            <a:ext cx="7398568" cy="646331"/>
          </a:xfrm>
          <a:prstGeom prst="rect">
            <a:avLst/>
          </a:prstGeom>
        </p:spPr>
        <p:txBody>
          <a:bodyPr wrap="square">
            <a:spAutoFit/>
          </a:bodyPr>
          <a:lstStyle/>
          <a:p>
            <a:r>
              <a:rPr lang="zh-CN" altLang="en-US" dirty="0"/>
              <a:t>成绩邮件通知，当教师操作学生的成绩时，对应的学生能够及时通过邮件来知道自己的成绩，如果有何疑问也可以及时与任课老师取得联系。</a:t>
            </a:r>
          </a:p>
        </p:txBody>
      </p:sp>
      <p:pic>
        <p:nvPicPr>
          <p:cNvPr id="25602" name="Picture 2" descr="https://github.com/chengmonk/Courses/raw/master/lib/gp1.png">
            <a:extLst>
              <a:ext uri="{FF2B5EF4-FFF2-40B4-BE49-F238E27FC236}">
                <a16:creationId xmlns:a16="http://schemas.microsoft.com/office/drawing/2014/main" id="{6DFB44C3-C8BF-BC4A-A90F-D2C5844D1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97405"/>
            <a:ext cx="8460849" cy="385573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52EEC80F-A5C5-D148-BA2D-C5EDAD71FD81}"/>
              </a:ext>
            </a:extLst>
          </p:cNvPr>
          <p:cNvSpPr/>
          <p:nvPr/>
        </p:nvSpPr>
        <p:spPr>
          <a:xfrm>
            <a:off x="1824519" y="5653135"/>
            <a:ext cx="5227713" cy="369332"/>
          </a:xfrm>
          <a:prstGeom prst="rect">
            <a:avLst/>
          </a:prstGeom>
        </p:spPr>
        <p:txBody>
          <a:bodyPr wrap="none">
            <a:spAutoFit/>
          </a:bodyPr>
          <a:lstStyle/>
          <a:p>
            <a:r>
              <a:rPr lang="zh-CN" altLang="en-US" dirty="0"/>
              <a:t>教师进入成绩管理界面对学生的成绩进行修改。</a:t>
            </a:r>
          </a:p>
        </p:txBody>
      </p:sp>
    </p:spTree>
    <p:extLst>
      <p:ext uri="{BB962C8B-B14F-4D97-AF65-F5344CB8AC3E}">
        <p14:creationId xmlns:p14="http://schemas.microsoft.com/office/powerpoint/2010/main" val="1237142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github.com/chengmonk/Courses/raw/master/lib/gp2.png">
            <a:extLst>
              <a:ext uri="{FF2B5EF4-FFF2-40B4-BE49-F238E27FC236}">
                <a16:creationId xmlns:a16="http://schemas.microsoft.com/office/drawing/2014/main" id="{2A8ADDA7-4E7E-234C-B9D7-A7AAE7E3E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890000" cy="4165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DBC343D-D1A9-1C42-B335-5DC541C98D59}"/>
              </a:ext>
            </a:extLst>
          </p:cNvPr>
          <p:cNvSpPr/>
          <p:nvPr/>
        </p:nvSpPr>
        <p:spPr>
          <a:xfrm>
            <a:off x="1691680" y="5373216"/>
            <a:ext cx="6192688" cy="646331"/>
          </a:xfrm>
          <a:prstGeom prst="rect">
            <a:avLst/>
          </a:prstGeom>
        </p:spPr>
        <p:txBody>
          <a:bodyPr wrap="square">
            <a:spAutoFit/>
          </a:bodyPr>
          <a:lstStyle/>
          <a:p>
            <a:r>
              <a:rPr lang="zh-CN" altLang="en-US" dirty="0"/>
              <a:t>点击提交之后会更新学生的成绩，并且会给学生发送一封包含成绩的邮件。这些操作都完成后会在上方进行提示。</a:t>
            </a:r>
          </a:p>
        </p:txBody>
      </p:sp>
    </p:spTree>
    <p:extLst>
      <p:ext uri="{BB962C8B-B14F-4D97-AF65-F5344CB8AC3E}">
        <p14:creationId xmlns:p14="http://schemas.microsoft.com/office/powerpoint/2010/main" val="2008631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s://github.com/chengmonk/Courses/raw/master/lib/gp3.png">
            <a:extLst>
              <a:ext uri="{FF2B5EF4-FFF2-40B4-BE49-F238E27FC236}">
                <a16:creationId xmlns:a16="http://schemas.microsoft.com/office/drawing/2014/main" id="{9183E554-38B3-C448-AB25-EB3A0084B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784350"/>
            <a:ext cx="8890000" cy="3289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254E29E-E36B-4D45-B06E-E71B90685CA2}"/>
              </a:ext>
            </a:extLst>
          </p:cNvPr>
          <p:cNvSpPr/>
          <p:nvPr/>
        </p:nvSpPr>
        <p:spPr>
          <a:xfrm>
            <a:off x="2771800" y="5229200"/>
            <a:ext cx="3007555" cy="369332"/>
          </a:xfrm>
          <a:prstGeom prst="rect">
            <a:avLst/>
          </a:prstGeom>
        </p:spPr>
        <p:txBody>
          <a:bodyPr wrap="none">
            <a:spAutoFit/>
          </a:bodyPr>
          <a:lstStyle/>
          <a:p>
            <a:r>
              <a:rPr lang="zh-CN" altLang="en-US" dirty="0"/>
              <a:t>这是在邮件中收到的信息。 </a:t>
            </a:r>
          </a:p>
        </p:txBody>
      </p:sp>
    </p:spTree>
    <p:extLst>
      <p:ext uri="{BB962C8B-B14F-4D97-AF65-F5344CB8AC3E}">
        <p14:creationId xmlns:p14="http://schemas.microsoft.com/office/powerpoint/2010/main" val="5041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s://github.com/chengmonk/Courses/raw/master/lib/gp4.png">
            <a:extLst>
              <a:ext uri="{FF2B5EF4-FFF2-40B4-BE49-F238E27FC236}">
                <a16:creationId xmlns:a16="http://schemas.microsoft.com/office/drawing/2014/main" id="{057C4E17-410E-9A44-BDE2-E3F095AF5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530350"/>
            <a:ext cx="8890000" cy="37973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46EAD99-94C3-AE49-85F8-E96A15E34333}"/>
              </a:ext>
            </a:extLst>
          </p:cNvPr>
          <p:cNvSpPr/>
          <p:nvPr/>
        </p:nvSpPr>
        <p:spPr>
          <a:xfrm>
            <a:off x="2863840" y="5589240"/>
            <a:ext cx="3416320" cy="369332"/>
          </a:xfrm>
          <a:prstGeom prst="rect">
            <a:avLst/>
          </a:prstGeom>
        </p:spPr>
        <p:txBody>
          <a:bodyPr wrap="none">
            <a:spAutoFit/>
          </a:bodyPr>
          <a:lstStyle/>
          <a:p>
            <a:r>
              <a:rPr lang="zh-CN" altLang="en-US" dirty="0"/>
              <a:t>进入选课系统查询自己的成绩。</a:t>
            </a:r>
          </a:p>
        </p:txBody>
      </p:sp>
    </p:spTree>
    <p:extLst>
      <p:ext uri="{BB962C8B-B14F-4D97-AF65-F5344CB8AC3E}">
        <p14:creationId xmlns:p14="http://schemas.microsoft.com/office/powerpoint/2010/main" val="1554944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lstStyle/>
          <a:p>
            <a:r>
              <a:rPr lang="zh-CN" altLang="en-US" dirty="0"/>
              <a:t>需求分析</a:t>
            </a:r>
          </a:p>
        </p:txBody>
      </p:sp>
      <p:grpSp>
        <p:nvGrpSpPr>
          <p:cNvPr id="4" name="组合 3">
            <a:extLst>
              <a:ext uri="{FF2B5EF4-FFF2-40B4-BE49-F238E27FC236}">
                <a16:creationId xmlns:a16="http://schemas.microsoft.com/office/drawing/2014/main" id="{7CC59ABE-C5C7-974C-A9DB-2A366202F17C}"/>
              </a:ext>
            </a:extLst>
          </p:cNvPr>
          <p:cNvGrpSpPr/>
          <p:nvPr/>
        </p:nvGrpSpPr>
        <p:grpSpPr>
          <a:xfrm>
            <a:off x="35496" y="2421303"/>
            <a:ext cx="2222914" cy="2735889"/>
            <a:chOff x="124875" y="1360669"/>
            <a:chExt cx="2222914" cy="2735889"/>
          </a:xfrm>
        </p:grpSpPr>
        <p:grpSp>
          <p:nvGrpSpPr>
            <p:cNvPr id="5" name="组合 4">
              <a:extLst>
                <a:ext uri="{FF2B5EF4-FFF2-40B4-BE49-F238E27FC236}">
                  <a16:creationId xmlns:a16="http://schemas.microsoft.com/office/drawing/2014/main" id="{56E530A9-B440-7E4E-8EF0-B2D30A52877A}"/>
                </a:ext>
              </a:extLst>
            </p:cNvPr>
            <p:cNvGrpSpPr/>
            <p:nvPr/>
          </p:nvGrpSpPr>
          <p:grpSpPr>
            <a:xfrm>
              <a:off x="124875" y="1360669"/>
              <a:ext cx="2222914" cy="2735889"/>
              <a:chOff x="1125505" y="935980"/>
              <a:chExt cx="3118505" cy="3527977"/>
            </a:xfrm>
          </p:grpSpPr>
          <p:sp>
            <p:nvSpPr>
              <p:cNvPr id="15" name="流程图: 数据 1">
                <a:extLst>
                  <a:ext uri="{FF2B5EF4-FFF2-40B4-BE49-F238E27FC236}">
                    <a16:creationId xmlns:a16="http://schemas.microsoft.com/office/drawing/2014/main" id="{E96521CF-3194-5142-8C90-00A0ED09D5D5}"/>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圆角矩形 15">
                <a:extLst>
                  <a:ext uri="{FF2B5EF4-FFF2-40B4-BE49-F238E27FC236}">
                    <a16:creationId xmlns:a16="http://schemas.microsoft.com/office/drawing/2014/main" id="{3EB7FE40-CB21-EB44-8303-CC0C05AE8F2B}"/>
                  </a:ext>
                </a:extLst>
              </p:cNvPr>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7" name="五边形 16">
                <a:extLst>
                  <a:ext uri="{FF2B5EF4-FFF2-40B4-BE49-F238E27FC236}">
                    <a16:creationId xmlns:a16="http://schemas.microsoft.com/office/drawing/2014/main" id="{C5752B77-91F6-9A47-B704-918E6E72C645}"/>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TextBox 5">
                <a:extLst>
                  <a:ext uri="{FF2B5EF4-FFF2-40B4-BE49-F238E27FC236}">
                    <a16:creationId xmlns:a16="http://schemas.microsoft.com/office/drawing/2014/main" id="{5B003377-7DA2-854F-8E2F-EA6F2990B174}"/>
                  </a:ext>
                </a:extLst>
              </p:cNvPr>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项目背景</a:t>
                </a:r>
              </a:p>
            </p:txBody>
          </p:sp>
        </p:grpSp>
        <p:grpSp>
          <p:nvGrpSpPr>
            <p:cNvPr id="6" name="组合 5">
              <a:extLst>
                <a:ext uri="{FF2B5EF4-FFF2-40B4-BE49-F238E27FC236}">
                  <a16:creationId xmlns:a16="http://schemas.microsoft.com/office/drawing/2014/main" id="{6545BAB4-D65D-1F42-B7FF-3D0D56DB39C3}"/>
                </a:ext>
              </a:extLst>
            </p:cNvPr>
            <p:cNvGrpSpPr/>
            <p:nvPr/>
          </p:nvGrpSpPr>
          <p:grpSpPr>
            <a:xfrm>
              <a:off x="428359" y="2027982"/>
              <a:ext cx="1903852" cy="338554"/>
              <a:chOff x="428359" y="2027982"/>
              <a:chExt cx="1903852" cy="338554"/>
            </a:xfrm>
          </p:grpSpPr>
          <p:sp>
            <p:nvSpPr>
              <p:cNvPr id="13" name="椭圆 12">
                <a:extLst>
                  <a:ext uri="{FF2B5EF4-FFF2-40B4-BE49-F238E27FC236}">
                    <a16:creationId xmlns:a16="http://schemas.microsoft.com/office/drawing/2014/main" id="{2BE646B7-90C4-B646-9BBD-30043F05C3EE}"/>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C062B0D-0EBD-4141-B4AA-A7EF493DED8F}"/>
                  </a:ext>
                </a:extLst>
              </p:cNvPr>
              <p:cNvSpPr txBox="1"/>
              <p:nvPr/>
            </p:nvSpPr>
            <p:spPr>
              <a:xfrm>
                <a:off x="605017" y="2027982"/>
                <a:ext cx="1727194" cy="338554"/>
              </a:xfrm>
              <a:prstGeom prst="rect">
                <a:avLst/>
              </a:prstGeom>
              <a:noFill/>
            </p:spPr>
            <p:txBody>
              <a:bodyPr wrap="square" rtlCol="0">
                <a:spAutoFit/>
              </a:bodyPr>
              <a:lstStyle/>
              <a:p>
                <a:r>
                  <a:rPr lang="zh-CN" altLang="en-US" dirty="0"/>
                  <a:t>现代化教学要求</a:t>
                </a:r>
              </a:p>
            </p:txBody>
          </p:sp>
        </p:grpSp>
        <p:grpSp>
          <p:nvGrpSpPr>
            <p:cNvPr id="7" name="组合 6">
              <a:extLst>
                <a:ext uri="{FF2B5EF4-FFF2-40B4-BE49-F238E27FC236}">
                  <a16:creationId xmlns:a16="http://schemas.microsoft.com/office/drawing/2014/main" id="{9693377C-9B83-FC42-8821-729DEF8D4241}"/>
                </a:ext>
              </a:extLst>
            </p:cNvPr>
            <p:cNvGrpSpPr/>
            <p:nvPr/>
          </p:nvGrpSpPr>
          <p:grpSpPr>
            <a:xfrm>
              <a:off x="428359" y="2578975"/>
              <a:ext cx="1903852" cy="338554"/>
              <a:chOff x="428359" y="2027982"/>
              <a:chExt cx="1903852" cy="338554"/>
            </a:xfrm>
          </p:grpSpPr>
          <p:sp>
            <p:nvSpPr>
              <p:cNvPr id="11" name="椭圆 10">
                <a:extLst>
                  <a:ext uri="{FF2B5EF4-FFF2-40B4-BE49-F238E27FC236}">
                    <a16:creationId xmlns:a16="http://schemas.microsoft.com/office/drawing/2014/main" id="{AA5211AB-B24D-B34E-9B14-5551B40E8357}"/>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DD515A3-7449-3D47-8E05-E688B76AA22D}"/>
                  </a:ext>
                </a:extLst>
              </p:cNvPr>
              <p:cNvSpPr txBox="1"/>
              <p:nvPr/>
            </p:nvSpPr>
            <p:spPr>
              <a:xfrm>
                <a:off x="605017" y="2027982"/>
                <a:ext cx="1727194" cy="338554"/>
              </a:xfrm>
              <a:prstGeom prst="rect">
                <a:avLst/>
              </a:prstGeom>
              <a:noFill/>
            </p:spPr>
            <p:txBody>
              <a:bodyPr wrap="square" rtlCol="0">
                <a:spAutoFit/>
              </a:bodyPr>
              <a:lstStyle/>
              <a:p>
                <a:r>
                  <a:rPr lang="zh-CN" altLang="en-US" dirty="0"/>
                  <a:t>远程共享和管理</a:t>
                </a:r>
              </a:p>
            </p:txBody>
          </p:sp>
        </p:grpSp>
        <p:grpSp>
          <p:nvGrpSpPr>
            <p:cNvPr id="8" name="组合 7">
              <a:extLst>
                <a:ext uri="{FF2B5EF4-FFF2-40B4-BE49-F238E27FC236}">
                  <a16:creationId xmlns:a16="http://schemas.microsoft.com/office/drawing/2014/main" id="{71112AD0-C945-3445-BB40-B1F00B5B2276}"/>
                </a:ext>
              </a:extLst>
            </p:cNvPr>
            <p:cNvGrpSpPr/>
            <p:nvPr/>
          </p:nvGrpSpPr>
          <p:grpSpPr>
            <a:xfrm>
              <a:off x="428359" y="3129968"/>
              <a:ext cx="1903852" cy="338554"/>
              <a:chOff x="428359" y="2027982"/>
              <a:chExt cx="1903852" cy="338554"/>
            </a:xfrm>
          </p:grpSpPr>
          <p:sp>
            <p:nvSpPr>
              <p:cNvPr id="9" name="椭圆 8">
                <a:extLst>
                  <a:ext uri="{FF2B5EF4-FFF2-40B4-BE49-F238E27FC236}">
                    <a16:creationId xmlns:a16="http://schemas.microsoft.com/office/drawing/2014/main" id="{1B17F84E-71D0-FF45-93C3-402E2538EBA4}"/>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C6008BF-48C5-DA41-9B2B-85F60D9FF7F1}"/>
                  </a:ext>
                </a:extLst>
              </p:cNvPr>
              <p:cNvSpPr txBox="1"/>
              <p:nvPr/>
            </p:nvSpPr>
            <p:spPr>
              <a:xfrm>
                <a:off x="605017" y="2027982"/>
                <a:ext cx="1727194" cy="338554"/>
              </a:xfrm>
              <a:prstGeom prst="rect">
                <a:avLst/>
              </a:prstGeom>
              <a:noFill/>
            </p:spPr>
            <p:txBody>
              <a:bodyPr wrap="square" rtlCol="0">
                <a:spAutoFit/>
              </a:bodyPr>
              <a:lstStyle/>
              <a:p>
                <a:r>
                  <a:rPr lang="zh-CN" altLang="en-US" dirty="0"/>
                  <a:t>提升教学的效率</a:t>
                </a:r>
              </a:p>
            </p:txBody>
          </p:sp>
        </p:grpSp>
      </p:grpSp>
      <p:grpSp>
        <p:nvGrpSpPr>
          <p:cNvPr id="19" name="组合 18">
            <a:extLst>
              <a:ext uri="{FF2B5EF4-FFF2-40B4-BE49-F238E27FC236}">
                <a16:creationId xmlns:a16="http://schemas.microsoft.com/office/drawing/2014/main" id="{D1ECE667-252C-AB4D-A124-E5B534D25321}"/>
              </a:ext>
            </a:extLst>
          </p:cNvPr>
          <p:cNvGrpSpPr/>
          <p:nvPr/>
        </p:nvGrpSpPr>
        <p:grpSpPr>
          <a:xfrm>
            <a:off x="2679745" y="2421302"/>
            <a:ext cx="2379510" cy="2735889"/>
            <a:chOff x="-31721" y="1360669"/>
            <a:chExt cx="2379510" cy="2735889"/>
          </a:xfrm>
        </p:grpSpPr>
        <p:grpSp>
          <p:nvGrpSpPr>
            <p:cNvPr id="20" name="组合 19">
              <a:extLst>
                <a:ext uri="{FF2B5EF4-FFF2-40B4-BE49-F238E27FC236}">
                  <a16:creationId xmlns:a16="http://schemas.microsoft.com/office/drawing/2014/main" id="{F702937E-6A7F-BD4C-ACB7-9489CF526717}"/>
                </a:ext>
              </a:extLst>
            </p:cNvPr>
            <p:cNvGrpSpPr/>
            <p:nvPr/>
          </p:nvGrpSpPr>
          <p:grpSpPr>
            <a:xfrm>
              <a:off x="-31721" y="1360669"/>
              <a:ext cx="2379510" cy="2735889"/>
              <a:chOff x="905818" y="935980"/>
              <a:chExt cx="3338192" cy="3527977"/>
            </a:xfrm>
          </p:grpSpPr>
          <p:sp>
            <p:nvSpPr>
              <p:cNvPr id="32" name="流程图: 数据 79">
                <a:extLst>
                  <a:ext uri="{FF2B5EF4-FFF2-40B4-BE49-F238E27FC236}">
                    <a16:creationId xmlns:a16="http://schemas.microsoft.com/office/drawing/2014/main" id="{0B431ED2-F34B-B14D-8299-410A541F7ABF}"/>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3" name="圆角矩形 2">
                <a:extLst>
                  <a:ext uri="{FF2B5EF4-FFF2-40B4-BE49-F238E27FC236}">
                    <a16:creationId xmlns:a16="http://schemas.microsoft.com/office/drawing/2014/main" id="{1A7ACB65-F664-6348-85D1-83ED3222ACE0}"/>
                  </a:ext>
                </a:extLst>
              </p:cNvPr>
              <p:cNvSpPr/>
              <p:nvPr/>
            </p:nvSpPr>
            <p:spPr>
              <a:xfrm>
                <a:off x="905818" y="935980"/>
                <a:ext cx="3338192"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4" name="五边形 3">
                <a:extLst>
                  <a:ext uri="{FF2B5EF4-FFF2-40B4-BE49-F238E27FC236}">
                    <a16:creationId xmlns:a16="http://schemas.microsoft.com/office/drawing/2014/main" id="{2FDEA9C3-B4F8-0142-8B45-30B38C2F32C0}"/>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5" name="TextBox 5">
                <a:extLst>
                  <a:ext uri="{FF2B5EF4-FFF2-40B4-BE49-F238E27FC236}">
                    <a16:creationId xmlns:a16="http://schemas.microsoft.com/office/drawing/2014/main" id="{890FE055-EC73-1F48-8101-B4B5968853FB}"/>
                  </a:ext>
                </a:extLst>
              </p:cNvPr>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原型系统</a:t>
                </a:r>
              </a:p>
            </p:txBody>
          </p:sp>
        </p:grpSp>
        <p:grpSp>
          <p:nvGrpSpPr>
            <p:cNvPr id="21" name="组合 20">
              <a:extLst>
                <a:ext uri="{FF2B5EF4-FFF2-40B4-BE49-F238E27FC236}">
                  <a16:creationId xmlns:a16="http://schemas.microsoft.com/office/drawing/2014/main" id="{F4ED240C-0B2B-8F49-AB28-348E2F8FD3B0}"/>
                </a:ext>
              </a:extLst>
            </p:cNvPr>
            <p:cNvGrpSpPr/>
            <p:nvPr/>
          </p:nvGrpSpPr>
          <p:grpSpPr>
            <a:xfrm>
              <a:off x="76788" y="2027982"/>
              <a:ext cx="2072482" cy="369332"/>
              <a:chOff x="76788" y="2027982"/>
              <a:chExt cx="2072482" cy="369332"/>
            </a:xfrm>
          </p:grpSpPr>
          <p:sp>
            <p:nvSpPr>
              <p:cNvPr id="30" name="椭圆 29">
                <a:extLst>
                  <a:ext uri="{FF2B5EF4-FFF2-40B4-BE49-F238E27FC236}">
                    <a16:creationId xmlns:a16="http://schemas.microsoft.com/office/drawing/2014/main" id="{3DA82BA3-B9E0-9649-84B9-4633DA7E452B}"/>
                  </a:ext>
                </a:extLst>
              </p:cNvPr>
              <p:cNvSpPr/>
              <p:nvPr/>
            </p:nvSpPr>
            <p:spPr>
              <a:xfrm>
                <a:off x="76788" y="2087531"/>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BD049F3B-E2FD-3A4B-B5ED-319D4096647E}"/>
                  </a:ext>
                </a:extLst>
              </p:cNvPr>
              <p:cNvSpPr txBox="1"/>
              <p:nvPr/>
            </p:nvSpPr>
            <p:spPr>
              <a:xfrm>
                <a:off x="229396" y="2027982"/>
                <a:ext cx="1919874" cy="369332"/>
              </a:xfrm>
              <a:prstGeom prst="rect">
                <a:avLst/>
              </a:prstGeom>
              <a:noFill/>
            </p:spPr>
            <p:txBody>
              <a:bodyPr wrap="square" rtlCol="0">
                <a:spAutoFit/>
              </a:bodyPr>
              <a:lstStyle/>
              <a:p>
                <a:r>
                  <a:rPr lang="zh-CN" altLang="en-US" dirty="0"/>
                  <a:t>用户登录和注册</a:t>
                </a:r>
              </a:p>
            </p:txBody>
          </p:sp>
        </p:grpSp>
        <p:grpSp>
          <p:nvGrpSpPr>
            <p:cNvPr id="22" name="组合 21">
              <a:extLst>
                <a:ext uri="{FF2B5EF4-FFF2-40B4-BE49-F238E27FC236}">
                  <a16:creationId xmlns:a16="http://schemas.microsoft.com/office/drawing/2014/main" id="{31BB6071-A6D8-1943-AF57-CB844C7CFF6A}"/>
                </a:ext>
              </a:extLst>
            </p:cNvPr>
            <p:cNvGrpSpPr/>
            <p:nvPr/>
          </p:nvGrpSpPr>
          <p:grpSpPr>
            <a:xfrm>
              <a:off x="91404" y="2495481"/>
              <a:ext cx="2032928" cy="369332"/>
              <a:chOff x="91404" y="1944488"/>
              <a:chExt cx="2032928" cy="369332"/>
            </a:xfrm>
          </p:grpSpPr>
          <p:sp>
            <p:nvSpPr>
              <p:cNvPr id="28" name="椭圆 27">
                <a:extLst>
                  <a:ext uri="{FF2B5EF4-FFF2-40B4-BE49-F238E27FC236}">
                    <a16:creationId xmlns:a16="http://schemas.microsoft.com/office/drawing/2014/main" id="{FB1963FA-E271-C94F-9335-879D94002643}"/>
                  </a:ext>
                </a:extLst>
              </p:cNvPr>
              <p:cNvSpPr/>
              <p:nvPr/>
            </p:nvSpPr>
            <p:spPr>
              <a:xfrm>
                <a:off x="91404" y="201129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58EF380-B103-B346-9990-AF64CB9DBDC7}"/>
                  </a:ext>
                </a:extLst>
              </p:cNvPr>
              <p:cNvSpPr txBox="1"/>
              <p:nvPr/>
            </p:nvSpPr>
            <p:spPr>
              <a:xfrm>
                <a:off x="237556" y="1944488"/>
                <a:ext cx="1886776" cy="369332"/>
              </a:xfrm>
              <a:prstGeom prst="rect">
                <a:avLst/>
              </a:prstGeom>
              <a:noFill/>
            </p:spPr>
            <p:txBody>
              <a:bodyPr wrap="square" rtlCol="0">
                <a:spAutoFit/>
              </a:bodyPr>
              <a:lstStyle/>
              <a:p>
                <a:r>
                  <a:rPr lang="zh-CN" altLang="en-US" dirty="0"/>
                  <a:t>学生选课和退课</a:t>
                </a:r>
              </a:p>
            </p:txBody>
          </p:sp>
        </p:grpSp>
        <p:grpSp>
          <p:nvGrpSpPr>
            <p:cNvPr id="23" name="组合 22">
              <a:extLst>
                <a:ext uri="{FF2B5EF4-FFF2-40B4-BE49-F238E27FC236}">
                  <a16:creationId xmlns:a16="http://schemas.microsoft.com/office/drawing/2014/main" id="{E1911B7F-4166-3844-B8FE-DD9FF57DD65B}"/>
                </a:ext>
              </a:extLst>
            </p:cNvPr>
            <p:cNvGrpSpPr/>
            <p:nvPr/>
          </p:nvGrpSpPr>
          <p:grpSpPr>
            <a:xfrm>
              <a:off x="108611" y="3061052"/>
              <a:ext cx="2039776" cy="875035"/>
              <a:chOff x="108611" y="1959066"/>
              <a:chExt cx="2039776" cy="875035"/>
            </a:xfrm>
          </p:grpSpPr>
          <p:sp>
            <p:nvSpPr>
              <p:cNvPr id="24" name="椭圆 23">
                <a:extLst>
                  <a:ext uri="{FF2B5EF4-FFF2-40B4-BE49-F238E27FC236}">
                    <a16:creationId xmlns:a16="http://schemas.microsoft.com/office/drawing/2014/main" id="{3FEA696B-B842-5849-A220-B231A9081674}"/>
                  </a:ext>
                </a:extLst>
              </p:cNvPr>
              <p:cNvSpPr/>
              <p:nvPr/>
            </p:nvSpPr>
            <p:spPr>
              <a:xfrm>
                <a:off x="108611" y="207527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2C7CBC3C-BA1B-EF4A-9BD7-F20C137DAA08}"/>
                  </a:ext>
                </a:extLst>
              </p:cNvPr>
              <p:cNvSpPr txBox="1"/>
              <p:nvPr/>
            </p:nvSpPr>
            <p:spPr>
              <a:xfrm>
                <a:off x="263388" y="1959066"/>
                <a:ext cx="1884999" cy="369332"/>
              </a:xfrm>
              <a:prstGeom prst="rect">
                <a:avLst/>
              </a:prstGeom>
              <a:noFill/>
            </p:spPr>
            <p:txBody>
              <a:bodyPr wrap="square" rtlCol="0">
                <a:spAutoFit/>
              </a:bodyPr>
              <a:lstStyle/>
              <a:p>
                <a:r>
                  <a:rPr lang="zh-CN" altLang="en-US" dirty="0"/>
                  <a:t>成绩添加和修改</a:t>
                </a:r>
              </a:p>
            </p:txBody>
          </p:sp>
          <p:sp>
            <p:nvSpPr>
              <p:cNvPr id="26" name="椭圆 25">
                <a:extLst>
                  <a:ext uri="{FF2B5EF4-FFF2-40B4-BE49-F238E27FC236}">
                    <a16:creationId xmlns:a16="http://schemas.microsoft.com/office/drawing/2014/main" id="{FD34382D-92EB-7D40-A8FB-E4F8F7EC71F3}"/>
                  </a:ext>
                </a:extLst>
              </p:cNvPr>
              <p:cNvSpPr/>
              <p:nvPr/>
            </p:nvSpPr>
            <p:spPr>
              <a:xfrm>
                <a:off x="124593" y="255212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3C98DF06-2A0A-8640-B73F-633499F0F388}"/>
                  </a:ext>
                </a:extLst>
              </p:cNvPr>
              <p:cNvSpPr txBox="1"/>
              <p:nvPr/>
            </p:nvSpPr>
            <p:spPr>
              <a:xfrm>
                <a:off x="270792" y="2495547"/>
                <a:ext cx="1727194" cy="338554"/>
              </a:xfrm>
              <a:prstGeom prst="rect">
                <a:avLst/>
              </a:prstGeom>
              <a:noFill/>
            </p:spPr>
            <p:txBody>
              <a:bodyPr wrap="square" rtlCol="0">
                <a:spAutoFit/>
              </a:bodyPr>
              <a:lstStyle/>
              <a:p>
                <a:r>
                  <a:rPr lang="zh-CN" altLang="en-US" dirty="0"/>
                  <a:t>系统界面</a:t>
                </a:r>
              </a:p>
            </p:txBody>
          </p:sp>
        </p:grpSp>
      </p:grpSp>
      <p:grpSp>
        <p:nvGrpSpPr>
          <p:cNvPr id="36" name="组合 35">
            <a:extLst>
              <a:ext uri="{FF2B5EF4-FFF2-40B4-BE49-F238E27FC236}">
                <a16:creationId xmlns:a16="http://schemas.microsoft.com/office/drawing/2014/main" id="{561EC88C-E0E1-2346-9420-0550768A9FC1}"/>
              </a:ext>
            </a:extLst>
          </p:cNvPr>
          <p:cNvGrpSpPr/>
          <p:nvPr/>
        </p:nvGrpSpPr>
        <p:grpSpPr>
          <a:xfrm>
            <a:off x="6462915" y="2417115"/>
            <a:ext cx="2916250" cy="2735889"/>
            <a:chOff x="124875" y="1360669"/>
            <a:chExt cx="2448830" cy="2735889"/>
          </a:xfrm>
        </p:grpSpPr>
        <p:grpSp>
          <p:nvGrpSpPr>
            <p:cNvPr id="37" name="组合 36">
              <a:extLst>
                <a:ext uri="{FF2B5EF4-FFF2-40B4-BE49-F238E27FC236}">
                  <a16:creationId xmlns:a16="http://schemas.microsoft.com/office/drawing/2014/main" id="{6195A098-A193-AE4F-B693-FEA7CE1DFE1E}"/>
                </a:ext>
              </a:extLst>
            </p:cNvPr>
            <p:cNvGrpSpPr/>
            <p:nvPr/>
          </p:nvGrpSpPr>
          <p:grpSpPr>
            <a:xfrm>
              <a:off x="124875" y="1360669"/>
              <a:ext cx="2222914" cy="2735889"/>
              <a:chOff x="1125505" y="935980"/>
              <a:chExt cx="3118505" cy="3527977"/>
            </a:xfrm>
          </p:grpSpPr>
          <p:sp>
            <p:nvSpPr>
              <p:cNvPr id="49" name="流程图: 数据 94">
                <a:extLst>
                  <a:ext uri="{FF2B5EF4-FFF2-40B4-BE49-F238E27FC236}">
                    <a16:creationId xmlns:a16="http://schemas.microsoft.com/office/drawing/2014/main" id="{7C65266F-97A9-FC47-8509-593D9601871E}"/>
                  </a:ext>
                </a:extLst>
              </p:cNvPr>
              <p:cNvSpPr/>
              <p:nvPr/>
            </p:nvSpPr>
            <p:spPr>
              <a:xfrm rot="16200000" flipH="1">
                <a:off x="976371" y="1254624"/>
                <a:ext cx="493915" cy="195647"/>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0" name="圆角矩形 2">
                <a:extLst>
                  <a:ext uri="{FF2B5EF4-FFF2-40B4-BE49-F238E27FC236}">
                    <a16:creationId xmlns:a16="http://schemas.microsoft.com/office/drawing/2014/main" id="{04755966-116A-8041-8707-5059765B6C9C}"/>
                  </a:ext>
                </a:extLst>
              </p:cNvPr>
              <p:cNvSpPr/>
              <p:nvPr/>
            </p:nvSpPr>
            <p:spPr>
              <a:xfrm>
                <a:off x="1267256" y="935980"/>
                <a:ext cx="2976754" cy="3527977"/>
              </a:xfrm>
              <a:prstGeom prst="roundRect">
                <a:avLst>
                  <a:gd name="adj" fmla="val 6769"/>
                </a:avLst>
              </a:prstGeom>
              <a:ln w="9525"/>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63898" tIns="31949" rIns="63898" bIns="31949" rtlCol="0" anchor="ctr"/>
              <a:lstStyle/>
              <a:p>
                <a:pPr algn="ctr">
                  <a:lnSpc>
                    <a:spcPct val="120000"/>
                  </a:lnSpc>
                </a:pP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1" name="五边形 3">
                <a:extLst>
                  <a:ext uri="{FF2B5EF4-FFF2-40B4-BE49-F238E27FC236}">
                    <a16:creationId xmlns:a16="http://schemas.microsoft.com/office/drawing/2014/main" id="{E5BC2DB3-7F62-3E40-B0E2-8091B29FA0F1}"/>
                  </a:ext>
                </a:extLst>
              </p:cNvPr>
              <p:cNvSpPr/>
              <p:nvPr/>
            </p:nvSpPr>
            <p:spPr>
              <a:xfrm>
                <a:off x="1125506" y="1209855"/>
                <a:ext cx="1651815" cy="389550"/>
              </a:xfrm>
              <a:prstGeom prst="homePlate">
                <a:avLst>
                  <a:gd name="adj" fmla="val 33465"/>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rtlCol="0" anchor="ctr"/>
              <a:lstStyle/>
              <a:p>
                <a:pPr algn="ctr">
                  <a:lnSpc>
                    <a:spcPct val="120000"/>
                  </a:lnSpc>
                </a:pP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2" name="TextBox 5">
                <a:extLst>
                  <a:ext uri="{FF2B5EF4-FFF2-40B4-BE49-F238E27FC236}">
                    <a16:creationId xmlns:a16="http://schemas.microsoft.com/office/drawing/2014/main" id="{448B47A9-0A8C-664E-94D7-83C91958FC5F}"/>
                  </a:ext>
                </a:extLst>
              </p:cNvPr>
              <p:cNvSpPr txBox="1"/>
              <p:nvPr/>
            </p:nvSpPr>
            <p:spPr>
              <a:xfrm>
                <a:off x="1430718" y="1243325"/>
                <a:ext cx="1095962" cy="305104"/>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anose="020B0503020204020204" pitchFamily="34" charset="-122"/>
                    <a:ea typeface="微软雅黑" panose="020B0503020204020204" pitchFamily="34" charset="-122"/>
                  </a:defRPr>
                </a:lvl1pPr>
              </a:lstStyle>
              <a:p>
                <a:pPr>
                  <a:lnSpc>
                    <a:spcPct val="120000"/>
                  </a:lnSpc>
                </a:pPr>
                <a:r>
                  <a:rPr lang="zh-CN" altLang="en-US" b="0" dirty="0">
                    <a:solidFill>
                      <a:schemeClr val="bg1"/>
                    </a:solidFill>
                    <a:cs typeface="+mn-ea"/>
                    <a:sym typeface="微软雅黑" panose="020B0503020204020204" pitchFamily="34" charset="-122"/>
                  </a:rPr>
                  <a:t>功能扩展</a:t>
                </a:r>
              </a:p>
            </p:txBody>
          </p:sp>
        </p:grpSp>
        <p:grpSp>
          <p:nvGrpSpPr>
            <p:cNvPr id="38" name="组合 37">
              <a:extLst>
                <a:ext uri="{FF2B5EF4-FFF2-40B4-BE49-F238E27FC236}">
                  <a16:creationId xmlns:a16="http://schemas.microsoft.com/office/drawing/2014/main" id="{482A8866-D3F9-E240-A44B-C30B476E7029}"/>
                </a:ext>
              </a:extLst>
            </p:cNvPr>
            <p:cNvGrpSpPr/>
            <p:nvPr/>
          </p:nvGrpSpPr>
          <p:grpSpPr>
            <a:xfrm>
              <a:off x="428359" y="2027982"/>
              <a:ext cx="2145346" cy="338554"/>
              <a:chOff x="428359" y="2027982"/>
              <a:chExt cx="2145346" cy="338554"/>
            </a:xfrm>
          </p:grpSpPr>
          <p:sp>
            <p:nvSpPr>
              <p:cNvPr id="47" name="椭圆 46">
                <a:extLst>
                  <a:ext uri="{FF2B5EF4-FFF2-40B4-BE49-F238E27FC236}">
                    <a16:creationId xmlns:a16="http://schemas.microsoft.com/office/drawing/2014/main" id="{793ECB4A-E90B-2A49-9081-8A990F0F15AB}"/>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DBEEE58F-FAA6-5C41-B783-65223A1D62E4}"/>
                  </a:ext>
                </a:extLst>
              </p:cNvPr>
              <p:cNvSpPr txBox="1"/>
              <p:nvPr/>
            </p:nvSpPr>
            <p:spPr>
              <a:xfrm>
                <a:off x="605016" y="2027982"/>
                <a:ext cx="1968689" cy="338554"/>
              </a:xfrm>
              <a:prstGeom prst="rect">
                <a:avLst/>
              </a:prstGeom>
              <a:noFill/>
            </p:spPr>
            <p:txBody>
              <a:bodyPr wrap="square" rtlCol="0">
                <a:spAutoFit/>
              </a:bodyPr>
              <a:lstStyle/>
              <a:p>
                <a:r>
                  <a:rPr lang="zh-CN" altLang="en-US" dirty="0"/>
                  <a:t>增加绑定邮箱功能</a:t>
                </a:r>
              </a:p>
            </p:txBody>
          </p:sp>
        </p:grpSp>
        <p:grpSp>
          <p:nvGrpSpPr>
            <p:cNvPr id="39" name="组合 38">
              <a:extLst>
                <a:ext uri="{FF2B5EF4-FFF2-40B4-BE49-F238E27FC236}">
                  <a16:creationId xmlns:a16="http://schemas.microsoft.com/office/drawing/2014/main" id="{20CB810B-0E44-6747-84A9-7C7FA271131A}"/>
                </a:ext>
              </a:extLst>
            </p:cNvPr>
            <p:cNvGrpSpPr/>
            <p:nvPr/>
          </p:nvGrpSpPr>
          <p:grpSpPr>
            <a:xfrm>
              <a:off x="428359" y="2578975"/>
              <a:ext cx="2034298" cy="338554"/>
              <a:chOff x="428359" y="2027982"/>
              <a:chExt cx="2034298" cy="338554"/>
            </a:xfrm>
          </p:grpSpPr>
          <p:sp>
            <p:nvSpPr>
              <p:cNvPr id="45" name="椭圆 44">
                <a:extLst>
                  <a:ext uri="{FF2B5EF4-FFF2-40B4-BE49-F238E27FC236}">
                    <a16:creationId xmlns:a16="http://schemas.microsoft.com/office/drawing/2014/main" id="{D6AFAFCF-4C66-8744-B560-87FE89F58F10}"/>
                  </a:ext>
                </a:extLst>
              </p:cNvPr>
              <p:cNvSpPr/>
              <p:nvPr/>
            </p:nvSpPr>
            <p:spPr>
              <a:xfrm>
                <a:off x="428359" y="2079466"/>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sp>
            <p:nvSpPr>
              <p:cNvPr id="46" name="文本框 45">
                <a:extLst>
                  <a:ext uri="{FF2B5EF4-FFF2-40B4-BE49-F238E27FC236}">
                    <a16:creationId xmlns:a16="http://schemas.microsoft.com/office/drawing/2014/main" id="{7B871B45-CFBB-CF4F-9905-F872D754F13A}"/>
                  </a:ext>
                </a:extLst>
              </p:cNvPr>
              <p:cNvSpPr txBox="1"/>
              <p:nvPr/>
            </p:nvSpPr>
            <p:spPr>
              <a:xfrm>
                <a:off x="605016" y="2027982"/>
                <a:ext cx="1857641" cy="338554"/>
              </a:xfrm>
              <a:prstGeom prst="rect">
                <a:avLst/>
              </a:prstGeom>
              <a:noFill/>
            </p:spPr>
            <p:txBody>
              <a:bodyPr wrap="square" rtlCol="0">
                <a:spAutoFit/>
              </a:bodyPr>
              <a:lstStyle/>
              <a:p>
                <a:r>
                  <a:rPr lang="zh-CN" altLang="en-US" dirty="0"/>
                  <a:t>扩展学生角色功能</a:t>
                </a:r>
              </a:p>
            </p:txBody>
          </p:sp>
        </p:grpSp>
        <p:grpSp>
          <p:nvGrpSpPr>
            <p:cNvPr id="40" name="组合 39">
              <a:extLst>
                <a:ext uri="{FF2B5EF4-FFF2-40B4-BE49-F238E27FC236}">
                  <a16:creationId xmlns:a16="http://schemas.microsoft.com/office/drawing/2014/main" id="{1568BE4C-61FE-AE45-88CF-196B66EE4623}"/>
                </a:ext>
              </a:extLst>
            </p:cNvPr>
            <p:cNvGrpSpPr/>
            <p:nvPr/>
          </p:nvGrpSpPr>
          <p:grpSpPr>
            <a:xfrm>
              <a:off x="415845" y="3129968"/>
              <a:ext cx="2020743" cy="812819"/>
              <a:chOff x="415845" y="2027982"/>
              <a:chExt cx="2020743" cy="812819"/>
            </a:xfrm>
          </p:grpSpPr>
          <p:sp>
            <p:nvSpPr>
              <p:cNvPr id="41" name="椭圆 40">
                <a:extLst>
                  <a:ext uri="{FF2B5EF4-FFF2-40B4-BE49-F238E27FC236}">
                    <a16:creationId xmlns:a16="http://schemas.microsoft.com/office/drawing/2014/main" id="{273E93CE-609E-FD4B-8BDE-721ABA7E81BB}"/>
                  </a:ext>
                </a:extLst>
              </p:cNvPr>
              <p:cNvSpPr/>
              <p:nvPr/>
            </p:nvSpPr>
            <p:spPr>
              <a:xfrm>
                <a:off x="415845" y="2558228"/>
                <a:ext cx="171985" cy="187934"/>
              </a:xfrm>
              <a:prstGeom prst="ellipse">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29D8DE47-3628-DB40-AD01-D26660F362F3}"/>
                  </a:ext>
                </a:extLst>
              </p:cNvPr>
              <p:cNvSpPr txBox="1"/>
              <p:nvPr/>
            </p:nvSpPr>
            <p:spPr>
              <a:xfrm>
                <a:off x="605016" y="2027982"/>
                <a:ext cx="1831571" cy="338554"/>
              </a:xfrm>
              <a:prstGeom prst="rect">
                <a:avLst/>
              </a:prstGeom>
              <a:noFill/>
            </p:spPr>
            <p:txBody>
              <a:bodyPr wrap="square" rtlCol="0">
                <a:spAutoFit/>
              </a:bodyPr>
              <a:lstStyle/>
              <a:p>
                <a:r>
                  <a:rPr lang="zh-CN" altLang="en-US" dirty="0"/>
                  <a:t>教师和管理员功能</a:t>
                </a:r>
              </a:p>
            </p:txBody>
          </p:sp>
          <p:sp>
            <p:nvSpPr>
              <p:cNvPr id="43" name="椭圆 42">
                <a:extLst>
                  <a:ext uri="{FF2B5EF4-FFF2-40B4-BE49-F238E27FC236}">
                    <a16:creationId xmlns:a16="http://schemas.microsoft.com/office/drawing/2014/main" id="{2814A9AC-7A14-7F4F-8B65-FACB1CE0CC41}"/>
                  </a:ext>
                </a:extLst>
              </p:cNvPr>
              <p:cNvSpPr/>
              <p:nvPr/>
            </p:nvSpPr>
            <p:spPr>
              <a:xfrm>
                <a:off x="415845" y="2076534"/>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598886F5-4F9E-0B48-A5B4-E28E1E706847}"/>
                  </a:ext>
                </a:extLst>
              </p:cNvPr>
              <p:cNvSpPr txBox="1"/>
              <p:nvPr/>
            </p:nvSpPr>
            <p:spPr>
              <a:xfrm>
                <a:off x="605017" y="2502247"/>
                <a:ext cx="1831571" cy="338554"/>
              </a:xfrm>
              <a:prstGeom prst="rect">
                <a:avLst/>
              </a:prstGeom>
              <a:noFill/>
            </p:spPr>
            <p:txBody>
              <a:bodyPr wrap="square" rtlCol="0">
                <a:spAutoFit/>
              </a:bodyPr>
              <a:lstStyle/>
              <a:p>
                <a:r>
                  <a:rPr lang="zh-CN" altLang="en-US" dirty="0"/>
                  <a:t>优化界面</a:t>
                </a:r>
              </a:p>
            </p:txBody>
          </p:sp>
        </p:grpSp>
      </p:grpSp>
      <p:sp>
        <p:nvSpPr>
          <p:cNvPr id="53" name="箭头: 右 98">
            <a:extLst>
              <a:ext uri="{FF2B5EF4-FFF2-40B4-BE49-F238E27FC236}">
                <a16:creationId xmlns:a16="http://schemas.microsoft.com/office/drawing/2014/main" id="{E4804427-842E-8343-9F62-17927F896F86}"/>
              </a:ext>
            </a:extLst>
          </p:cNvPr>
          <p:cNvSpPr/>
          <p:nvPr/>
        </p:nvSpPr>
        <p:spPr>
          <a:xfrm>
            <a:off x="2292690" y="3658718"/>
            <a:ext cx="371662" cy="30209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69B59C34-2F1D-8E41-B450-F23D162CA603}"/>
              </a:ext>
            </a:extLst>
          </p:cNvPr>
          <p:cNvGrpSpPr/>
          <p:nvPr/>
        </p:nvGrpSpPr>
        <p:grpSpPr>
          <a:xfrm>
            <a:off x="5009367" y="2997412"/>
            <a:ext cx="1799567" cy="1879346"/>
            <a:chOff x="5502759" y="1936778"/>
            <a:chExt cx="1327160" cy="1879346"/>
          </a:xfrm>
        </p:grpSpPr>
        <p:sp>
          <p:nvSpPr>
            <p:cNvPr id="55" name="箭头: 右 99">
              <a:extLst>
                <a:ext uri="{FF2B5EF4-FFF2-40B4-BE49-F238E27FC236}">
                  <a16:creationId xmlns:a16="http://schemas.microsoft.com/office/drawing/2014/main" id="{50813949-1177-9B4E-9BD7-BF459D2155C9}"/>
                </a:ext>
              </a:extLst>
            </p:cNvPr>
            <p:cNvSpPr/>
            <p:nvPr/>
          </p:nvSpPr>
          <p:spPr>
            <a:xfrm>
              <a:off x="5591558" y="214375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6" name="箭头: 右 100">
              <a:extLst>
                <a:ext uri="{FF2B5EF4-FFF2-40B4-BE49-F238E27FC236}">
                  <a16:creationId xmlns:a16="http://schemas.microsoft.com/office/drawing/2014/main" id="{448A7068-9983-3D49-A20A-C6379CF6ADFC}"/>
                </a:ext>
              </a:extLst>
            </p:cNvPr>
            <p:cNvSpPr/>
            <p:nvPr/>
          </p:nvSpPr>
          <p:spPr>
            <a:xfrm>
              <a:off x="5591558" y="268283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7" name="箭头: 右 101">
              <a:extLst>
                <a:ext uri="{FF2B5EF4-FFF2-40B4-BE49-F238E27FC236}">
                  <a16:creationId xmlns:a16="http://schemas.microsoft.com/office/drawing/2014/main" id="{174E6A75-AE28-8E43-80D1-8222BC4ABA56}"/>
                </a:ext>
              </a:extLst>
            </p:cNvPr>
            <p:cNvSpPr/>
            <p:nvPr/>
          </p:nvSpPr>
          <p:spPr>
            <a:xfrm>
              <a:off x="5591558" y="3221916"/>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A7DB8DD3-3FCA-7845-B821-01A00FFCF512}"/>
                </a:ext>
              </a:extLst>
            </p:cNvPr>
            <p:cNvSpPr txBox="1"/>
            <p:nvPr/>
          </p:nvSpPr>
          <p:spPr>
            <a:xfrm>
              <a:off x="5798251" y="1936778"/>
              <a:ext cx="637263" cy="276999"/>
            </a:xfrm>
            <a:prstGeom prst="rect">
              <a:avLst/>
            </a:prstGeom>
            <a:noFill/>
          </p:spPr>
          <p:txBody>
            <a:bodyPr wrap="square" rtlCol="0">
              <a:spAutoFit/>
            </a:bodyPr>
            <a:lstStyle/>
            <a:p>
              <a:r>
                <a:rPr lang="zh-CN" altLang="en-US" sz="1200" dirty="0"/>
                <a:t>注册激活？</a:t>
              </a:r>
            </a:p>
          </p:txBody>
        </p:sp>
        <p:sp>
          <p:nvSpPr>
            <p:cNvPr id="59" name="文本框 58">
              <a:extLst>
                <a:ext uri="{FF2B5EF4-FFF2-40B4-BE49-F238E27FC236}">
                  <a16:creationId xmlns:a16="http://schemas.microsoft.com/office/drawing/2014/main" id="{56E938DD-EEA1-984A-B6B0-0215F12E48D8}"/>
                </a:ext>
              </a:extLst>
            </p:cNvPr>
            <p:cNvSpPr txBox="1"/>
            <p:nvPr/>
          </p:nvSpPr>
          <p:spPr>
            <a:xfrm>
              <a:off x="5794804" y="2177567"/>
              <a:ext cx="637264" cy="276999"/>
            </a:xfrm>
            <a:prstGeom prst="rect">
              <a:avLst/>
            </a:prstGeom>
            <a:noFill/>
          </p:spPr>
          <p:txBody>
            <a:bodyPr wrap="square" rtlCol="0">
              <a:spAutoFit/>
            </a:bodyPr>
            <a:lstStyle/>
            <a:p>
              <a:r>
                <a:rPr lang="zh-CN" altLang="en-US" sz="1200" dirty="0"/>
                <a:t>忘记密码？</a:t>
              </a:r>
            </a:p>
          </p:txBody>
        </p:sp>
        <p:sp>
          <p:nvSpPr>
            <p:cNvPr id="60" name="文本框 59">
              <a:extLst>
                <a:ext uri="{FF2B5EF4-FFF2-40B4-BE49-F238E27FC236}">
                  <a16:creationId xmlns:a16="http://schemas.microsoft.com/office/drawing/2014/main" id="{AAF074C1-6F2C-864C-B75B-64D02F889B07}"/>
                </a:ext>
              </a:extLst>
            </p:cNvPr>
            <p:cNvSpPr txBox="1"/>
            <p:nvPr/>
          </p:nvSpPr>
          <p:spPr>
            <a:xfrm>
              <a:off x="5740908" y="2494510"/>
              <a:ext cx="745054" cy="276999"/>
            </a:xfrm>
            <a:prstGeom prst="rect">
              <a:avLst/>
            </a:prstGeom>
            <a:noFill/>
          </p:spPr>
          <p:txBody>
            <a:bodyPr wrap="square" rtlCol="0">
              <a:spAutoFit/>
            </a:bodyPr>
            <a:lstStyle/>
            <a:p>
              <a:r>
                <a:rPr lang="zh-CN" altLang="en-US" sz="1200" dirty="0"/>
                <a:t>查询？冲突？</a:t>
              </a:r>
            </a:p>
          </p:txBody>
        </p:sp>
        <p:sp>
          <p:nvSpPr>
            <p:cNvPr id="61" name="文本框 60">
              <a:extLst>
                <a:ext uri="{FF2B5EF4-FFF2-40B4-BE49-F238E27FC236}">
                  <a16:creationId xmlns:a16="http://schemas.microsoft.com/office/drawing/2014/main" id="{288597F4-80C4-9344-9386-7C431F3A125A}"/>
                </a:ext>
              </a:extLst>
            </p:cNvPr>
            <p:cNvSpPr txBox="1"/>
            <p:nvPr/>
          </p:nvSpPr>
          <p:spPr>
            <a:xfrm>
              <a:off x="5749956" y="2728612"/>
              <a:ext cx="741750" cy="276999"/>
            </a:xfrm>
            <a:prstGeom prst="rect">
              <a:avLst/>
            </a:prstGeom>
            <a:noFill/>
          </p:spPr>
          <p:txBody>
            <a:bodyPr wrap="square" rtlCol="0">
              <a:spAutoFit/>
            </a:bodyPr>
            <a:lstStyle/>
            <a:p>
              <a:r>
                <a:rPr lang="zh-CN" altLang="en-US" sz="1200" dirty="0"/>
                <a:t>学分？课表？</a:t>
              </a:r>
            </a:p>
          </p:txBody>
        </p:sp>
        <p:sp>
          <p:nvSpPr>
            <p:cNvPr id="62" name="文本框 61">
              <a:extLst>
                <a:ext uri="{FF2B5EF4-FFF2-40B4-BE49-F238E27FC236}">
                  <a16:creationId xmlns:a16="http://schemas.microsoft.com/office/drawing/2014/main" id="{560A24B4-EDB9-3146-9373-AE8B215F9E2D}"/>
                </a:ext>
              </a:extLst>
            </p:cNvPr>
            <p:cNvSpPr txBox="1"/>
            <p:nvPr/>
          </p:nvSpPr>
          <p:spPr>
            <a:xfrm>
              <a:off x="5677689" y="3014204"/>
              <a:ext cx="1152230" cy="276999"/>
            </a:xfrm>
            <a:prstGeom prst="rect">
              <a:avLst/>
            </a:prstGeom>
            <a:noFill/>
          </p:spPr>
          <p:txBody>
            <a:bodyPr wrap="square" rtlCol="0">
              <a:spAutoFit/>
            </a:bodyPr>
            <a:lstStyle/>
            <a:p>
              <a:r>
                <a:rPr lang="zh-CN" altLang="en-US" sz="1200" dirty="0"/>
                <a:t>增课时间控制？</a:t>
              </a:r>
            </a:p>
          </p:txBody>
        </p:sp>
        <p:sp>
          <p:nvSpPr>
            <p:cNvPr id="63" name="文本框 62">
              <a:extLst>
                <a:ext uri="{FF2B5EF4-FFF2-40B4-BE49-F238E27FC236}">
                  <a16:creationId xmlns:a16="http://schemas.microsoft.com/office/drawing/2014/main" id="{588A855B-93EF-B548-8CE8-F5B467B59485}"/>
                </a:ext>
              </a:extLst>
            </p:cNvPr>
            <p:cNvSpPr txBox="1"/>
            <p:nvPr/>
          </p:nvSpPr>
          <p:spPr>
            <a:xfrm>
              <a:off x="5502759" y="3280440"/>
              <a:ext cx="1228247" cy="276999"/>
            </a:xfrm>
            <a:prstGeom prst="rect">
              <a:avLst/>
            </a:prstGeom>
            <a:noFill/>
          </p:spPr>
          <p:txBody>
            <a:bodyPr wrap="square" rtlCol="0">
              <a:spAutoFit/>
            </a:bodyPr>
            <a:lstStyle/>
            <a:p>
              <a:r>
                <a:rPr lang="zh-CN" altLang="en-US" sz="1200" dirty="0"/>
                <a:t>管理员？公告？控制？</a:t>
              </a:r>
            </a:p>
          </p:txBody>
        </p:sp>
        <p:sp>
          <p:nvSpPr>
            <p:cNvPr id="64" name="箭头: 右 120">
              <a:extLst>
                <a:ext uri="{FF2B5EF4-FFF2-40B4-BE49-F238E27FC236}">
                  <a16:creationId xmlns:a16="http://schemas.microsoft.com/office/drawing/2014/main" id="{E25A5466-6138-D649-9BD3-590AD8AAB318}"/>
                </a:ext>
              </a:extLst>
            </p:cNvPr>
            <p:cNvSpPr/>
            <p:nvPr/>
          </p:nvSpPr>
          <p:spPr>
            <a:xfrm>
              <a:off x="5591558" y="3717494"/>
              <a:ext cx="972979" cy="98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7D37670-0B49-2945-B18A-5A575A9803D8}"/>
                </a:ext>
              </a:extLst>
            </p:cNvPr>
            <p:cNvSpPr txBox="1"/>
            <p:nvPr/>
          </p:nvSpPr>
          <p:spPr>
            <a:xfrm>
              <a:off x="5951337" y="3515615"/>
              <a:ext cx="286128" cy="276999"/>
            </a:xfrm>
            <a:prstGeom prst="rect">
              <a:avLst/>
            </a:prstGeom>
            <a:noFill/>
          </p:spPr>
          <p:txBody>
            <a:bodyPr wrap="square" rtlCol="0">
              <a:spAutoFit/>
            </a:bodyPr>
            <a:lstStyle/>
            <a:p>
              <a:r>
                <a:rPr lang="zh-CN" altLang="en-US" sz="1200" dirty="0"/>
                <a:t>丑？</a:t>
              </a:r>
            </a:p>
          </p:txBody>
        </p:sp>
      </p:grpSp>
    </p:spTree>
    <p:extLst>
      <p:ext uri="{BB962C8B-B14F-4D97-AF65-F5344CB8AC3E}">
        <p14:creationId xmlns:p14="http://schemas.microsoft.com/office/powerpoint/2010/main" val="202118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t>管理员</a:t>
            </a:r>
            <a:r>
              <a:rPr lang="en-US" altLang="zh-CN" sz="3200" dirty="0"/>
              <a:t>·</a:t>
            </a:r>
            <a:r>
              <a:rPr lang="zh-CN" altLang="en-US" sz="3200" dirty="0"/>
              <a:t>公告功能</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Notice</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Notice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715747" y="2271589"/>
            <a:ext cx="3327665" cy="237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引入</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模型；</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notices</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Controller</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添加增删改查的方法；</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从</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view</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中接收到操作后，执行相应的方法。</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a:t>
            </a: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3184844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rmAutofit/>
          </a:bodyPr>
          <a:lstStyle/>
          <a:p>
            <a:r>
              <a:rPr lang="zh-CN" altLang="en-US" sz="3600" b="1" dirty="0"/>
              <a:t>系统管理员公告功能</a:t>
            </a:r>
            <a:endParaRPr lang="zh-CN" altLang="en-US" sz="3600" dirty="0"/>
          </a:p>
        </p:txBody>
      </p:sp>
      <p:sp>
        <p:nvSpPr>
          <p:cNvPr id="3" name="内容占位符 2"/>
          <p:cNvSpPr>
            <a:spLocks noGrp="1"/>
          </p:cNvSpPr>
          <p:nvPr>
            <p:ph idx="1"/>
          </p:nvPr>
        </p:nvSpPr>
        <p:spPr>
          <a:xfrm>
            <a:off x="467544" y="1137320"/>
            <a:ext cx="8229600" cy="388640"/>
          </a:xfrm>
        </p:spPr>
        <p:txBody>
          <a:bodyPr>
            <a:normAutofit lnSpcReduction="10000"/>
          </a:bodyPr>
          <a:lstStyle/>
          <a:p>
            <a:r>
              <a:rPr lang="zh-CN" altLang="en-US" sz="2000" dirty="0"/>
              <a:t>拥有公告的增删改查权限，普通用户只有查询功能。</a:t>
            </a:r>
          </a:p>
        </p:txBody>
      </p:sp>
      <p:pic>
        <p:nvPicPr>
          <p:cNvPr id="14338" name="Picture 2" descr="https://github.com/chengmonk/Courses/raw/master/lib/notice/1.png">
            <a:extLst>
              <a:ext uri="{FF2B5EF4-FFF2-40B4-BE49-F238E27FC236}">
                <a16:creationId xmlns:a16="http://schemas.microsoft.com/office/drawing/2014/main" id="{29226CC2-D2EE-BA49-9329-C4946C563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627947"/>
            <a:ext cx="5718151" cy="40108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010D4A7-31A1-C74C-A942-C3B277F4C598}"/>
              </a:ext>
            </a:extLst>
          </p:cNvPr>
          <p:cNvSpPr/>
          <p:nvPr/>
        </p:nvSpPr>
        <p:spPr>
          <a:xfrm>
            <a:off x="467544" y="5740808"/>
            <a:ext cx="7038528" cy="369332"/>
          </a:xfrm>
          <a:prstGeom prst="rect">
            <a:avLst/>
          </a:prstGeom>
        </p:spPr>
        <p:txBody>
          <a:bodyPr wrap="square">
            <a:spAutoFit/>
          </a:bodyPr>
          <a:lstStyle/>
          <a:p>
            <a:r>
              <a:rPr lang="zh-CN" altLang="en-US" dirty="0"/>
              <a:t>这是主页上显示的公告内容，无论是否登录都可以点击进行查看。 </a:t>
            </a:r>
          </a:p>
        </p:txBody>
      </p:sp>
    </p:spTree>
    <p:extLst>
      <p:ext uri="{BB962C8B-B14F-4D97-AF65-F5344CB8AC3E}">
        <p14:creationId xmlns:p14="http://schemas.microsoft.com/office/powerpoint/2010/main" val="2486634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github.com/chengmonk/Courses/raw/master/lib/notice/2.png">
            <a:extLst>
              <a:ext uri="{FF2B5EF4-FFF2-40B4-BE49-F238E27FC236}">
                <a16:creationId xmlns:a16="http://schemas.microsoft.com/office/drawing/2014/main" id="{5CA80198-ECE0-7A42-AED2-408FD60A9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695450"/>
            <a:ext cx="8890000" cy="3467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417F144-560E-6F40-8E5E-BDEA7B6C6B06}"/>
              </a:ext>
            </a:extLst>
          </p:cNvPr>
          <p:cNvSpPr/>
          <p:nvPr/>
        </p:nvSpPr>
        <p:spPr>
          <a:xfrm>
            <a:off x="2286759" y="5445224"/>
            <a:ext cx="4570482" cy="369332"/>
          </a:xfrm>
          <a:prstGeom prst="rect">
            <a:avLst/>
          </a:prstGeom>
        </p:spPr>
        <p:txBody>
          <a:bodyPr wrap="none">
            <a:spAutoFit/>
          </a:bodyPr>
          <a:lstStyle/>
          <a:p>
            <a:r>
              <a:rPr lang="zh-CN" altLang="en-US" dirty="0"/>
              <a:t>管理员未登录的状态只能对公告进行查看。</a:t>
            </a:r>
          </a:p>
        </p:txBody>
      </p:sp>
    </p:spTree>
    <p:extLst>
      <p:ext uri="{BB962C8B-B14F-4D97-AF65-F5344CB8AC3E}">
        <p14:creationId xmlns:p14="http://schemas.microsoft.com/office/powerpoint/2010/main" val="3219260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github.com/chengmonk/Courses/raw/master/lib/notice/3.png">
            <a:extLst>
              <a:ext uri="{FF2B5EF4-FFF2-40B4-BE49-F238E27FC236}">
                <a16:creationId xmlns:a16="http://schemas.microsoft.com/office/drawing/2014/main" id="{A94B595C-CF5D-894A-AF86-5A876A3E6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866900"/>
            <a:ext cx="8890000" cy="3124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8A18A72-A076-EE4B-A1AA-030F0BAB4D27}"/>
              </a:ext>
            </a:extLst>
          </p:cNvPr>
          <p:cNvSpPr/>
          <p:nvPr/>
        </p:nvSpPr>
        <p:spPr>
          <a:xfrm>
            <a:off x="2633007" y="5301208"/>
            <a:ext cx="3877985" cy="369332"/>
          </a:xfrm>
          <a:prstGeom prst="rect">
            <a:avLst/>
          </a:prstGeom>
        </p:spPr>
        <p:txBody>
          <a:bodyPr wrap="none">
            <a:spAutoFit/>
          </a:bodyPr>
          <a:lstStyle/>
          <a:p>
            <a:r>
              <a:rPr lang="zh-CN" altLang="en-US" dirty="0"/>
              <a:t>管理员登录以后便多了编辑的选项。</a:t>
            </a:r>
          </a:p>
        </p:txBody>
      </p:sp>
    </p:spTree>
    <p:extLst>
      <p:ext uri="{BB962C8B-B14F-4D97-AF65-F5344CB8AC3E}">
        <p14:creationId xmlns:p14="http://schemas.microsoft.com/office/powerpoint/2010/main" val="647671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github.com/chengmonk/Courses/raw/master/lib/notice/4.png">
            <a:extLst>
              <a:ext uri="{FF2B5EF4-FFF2-40B4-BE49-F238E27FC236}">
                <a16:creationId xmlns:a16="http://schemas.microsoft.com/office/drawing/2014/main" id="{9B8225ED-0760-6E41-BC62-10A6CFB3B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517650"/>
            <a:ext cx="8890000" cy="3822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16DC71-E796-7F42-9E6B-52B7E19D6094}"/>
              </a:ext>
            </a:extLst>
          </p:cNvPr>
          <p:cNvSpPr/>
          <p:nvPr/>
        </p:nvSpPr>
        <p:spPr>
          <a:xfrm>
            <a:off x="1628800" y="5361600"/>
            <a:ext cx="5886400" cy="369332"/>
          </a:xfrm>
          <a:prstGeom prst="rect">
            <a:avLst/>
          </a:prstGeom>
        </p:spPr>
        <p:txBody>
          <a:bodyPr wrap="square">
            <a:spAutoFit/>
          </a:bodyPr>
          <a:lstStyle/>
          <a:p>
            <a:r>
              <a:rPr lang="zh-CN" altLang="en-US" dirty="0"/>
              <a:t>进入编辑的选项后，可以对公告进行增删改查的操作。 </a:t>
            </a:r>
          </a:p>
        </p:txBody>
      </p:sp>
    </p:spTree>
    <p:extLst>
      <p:ext uri="{BB962C8B-B14F-4D97-AF65-F5344CB8AC3E}">
        <p14:creationId xmlns:p14="http://schemas.microsoft.com/office/powerpoint/2010/main" val="3909973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65829" y="2644646"/>
            <a:ext cx="4968552" cy="1568450"/>
          </a:xfrm>
          <a:prstGeom prst="rect">
            <a:avLst/>
          </a:prstGeom>
          <a:noFill/>
        </p:spPr>
        <p:txBody>
          <a:bodyPr wrap="square" rtlCol="0">
            <a:spAutoFit/>
          </a:bodyPr>
          <a:lstStyle/>
          <a:p>
            <a:pPr algn="ctr"/>
            <a:r>
              <a:rPr lang="zh-CN" altLang="en-US" sz="3200" dirty="0"/>
              <a:t>学生角色学分统计功能和课表生成功能实现</a:t>
            </a:r>
            <a:endParaRPr lang="en-US" altLang="zh-CN" sz="3200" dirty="0"/>
          </a:p>
          <a:p>
            <a:pPr algn="ctr"/>
            <a:r>
              <a:rPr lang="zh-CN" altLang="en-US" sz="3200" dirty="0"/>
              <a:t>李妍</a:t>
            </a:r>
          </a:p>
        </p:txBody>
      </p:sp>
    </p:spTree>
    <p:extLst>
      <p:ext uri="{BB962C8B-B14F-4D97-AF65-F5344CB8AC3E}">
        <p14:creationId xmlns:p14="http://schemas.microsoft.com/office/powerpoint/2010/main" val="3937970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51840" y="2289175"/>
            <a:ext cx="459740" cy="1463040"/>
          </a:xfrm>
          <a:prstGeom prst="rect">
            <a:avLst/>
          </a:prstGeom>
          <a:noFill/>
          <a:ln>
            <a:solidFill>
              <a:schemeClr val="tx1"/>
            </a:solidFill>
          </a:ln>
        </p:spPr>
        <p:txBody>
          <a:bodyPr vert="eaVert" wrap="none" rtlCol="0">
            <a:spAutoFit/>
          </a:bodyPr>
          <a:lstStyle/>
          <a:p>
            <a:r>
              <a:rPr lang="zh-CN" altLang="en-US" dirty="0"/>
              <a:t>学生登陆系统</a:t>
            </a:r>
          </a:p>
        </p:txBody>
      </p:sp>
      <p:grpSp>
        <p:nvGrpSpPr>
          <p:cNvPr id="113" name="组合 112"/>
          <p:cNvGrpSpPr/>
          <p:nvPr/>
        </p:nvGrpSpPr>
        <p:grpSpPr>
          <a:xfrm>
            <a:off x="1211580" y="1787610"/>
            <a:ext cx="2288268" cy="1233023"/>
            <a:chOff x="202031" y="1582463"/>
            <a:chExt cx="2288240" cy="1233127"/>
          </a:xfrm>
        </p:grpSpPr>
        <p:sp>
          <p:nvSpPr>
            <p:cNvPr id="23" name="文本框 22"/>
            <p:cNvSpPr txBox="1"/>
            <p:nvPr/>
          </p:nvSpPr>
          <p:spPr>
            <a:xfrm>
              <a:off x="2030537" y="1582463"/>
              <a:ext cx="459734" cy="1005925"/>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rPr>
                <a:t>查询课表</a:t>
              </a:r>
            </a:p>
          </p:txBody>
        </p:sp>
        <p:cxnSp>
          <p:nvCxnSpPr>
            <p:cNvPr id="108" name="连接符: 肘形 107"/>
            <p:cNvCxnSpPr>
              <a:stCxn id="19" idx="3"/>
            </p:cNvCxnSpPr>
            <p:nvPr/>
          </p:nvCxnSpPr>
          <p:spPr>
            <a:xfrm flipV="1">
              <a:off x="202031" y="2080895"/>
              <a:ext cx="1828800" cy="73469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36" name="左大括号 35"/>
          <p:cNvSpPr/>
          <p:nvPr/>
        </p:nvSpPr>
        <p:spPr>
          <a:xfrm>
            <a:off x="3628390" y="1461770"/>
            <a:ext cx="254635" cy="17005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8" name="文本框 37"/>
          <p:cNvSpPr txBox="1"/>
          <p:nvPr/>
        </p:nvSpPr>
        <p:spPr>
          <a:xfrm>
            <a:off x="3989070" y="1085215"/>
            <a:ext cx="1152525" cy="368300"/>
          </a:xfrm>
          <a:prstGeom prst="rect">
            <a:avLst/>
          </a:prstGeom>
          <a:noFill/>
          <a:ln>
            <a:noFill/>
          </a:ln>
        </p:spPr>
        <p:txBody>
          <a:bodyPr wrap="square" rtlCol="0">
            <a:spAutoFit/>
          </a:bodyPr>
          <a:lstStyle/>
          <a:p>
            <a:r>
              <a:rPr lang="zh-CN" altLang="en-US"/>
              <a:t>课程名称</a:t>
            </a:r>
          </a:p>
        </p:txBody>
      </p:sp>
      <p:sp>
        <p:nvSpPr>
          <p:cNvPr id="39" name="文本框 38"/>
          <p:cNvSpPr txBox="1"/>
          <p:nvPr/>
        </p:nvSpPr>
        <p:spPr>
          <a:xfrm>
            <a:off x="3996055" y="1630680"/>
            <a:ext cx="1152525" cy="368300"/>
          </a:xfrm>
          <a:prstGeom prst="rect">
            <a:avLst/>
          </a:prstGeom>
          <a:noFill/>
          <a:ln>
            <a:noFill/>
          </a:ln>
        </p:spPr>
        <p:txBody>
          <a:bodyPr wrap="square" rtlCol="0">
            <a:spAutoFit/>
          </a:bodyPr>
          <a:lstStyle/>
          <a:p>
            <a:r>
              <a:rPr lang="zh-CN" altLang="en-US"/>
              <a:t>课程学分</a:t>
            </a:r>
          </a:p>
        </p:txBody>
      </p:sp>
      <p:sp>
        <p:nvSpPr>
          <p:cNvPr id="40" name="文本框 39"/>
          <p:cNvSpPr txBox="1"/>
          <p:nvPr/>
        </p:nvSpPr>
        <p:spPr>
          <a:xfrm>
            <a:off x="3972560" y="2145030"/>
            <a:ext cx="1152525" cy="368300"/>
          </a:xfrm>
          <a:prstGeom prst="rect">
            <a:avLst/>
          </a:prstGeom>
          <a:noFill/>
          <a:ln>
            <a:noFill/>
          </a:ln>
        </p:spPr>
        <p:txBody>
          <a:bodyPr wrap="square" rtlCol="0">
            <a:spAutoFit/>
          </a:bodyPr>
          <a:lstStyle/>
          <a:p>
            <a:r>
              <a:rPr lang="zh-CN" altLang="en-US"/>
              <a:t>上课地点</a:t>
            </a:r>
          </a:p>
        </p:txBody>
      </p:sp>
      <p:sp>
        <p:nvSpPr>
          <p:cNvPr id="42" name="文本框 41"/>
          <p:cNvSpPr txBox="1"/>
          <p:nvPr/>
        </p:nvSpPr>
        <p:spPr>
          <a:xfrm>
            <a:off x="3996055" y="2652395"/>
            <a:ext cx="1152525" cy="368300"/>
          </a:xfrm>
          <a:prstGeom prst="rect">
            <a:avLst/>
          </a:prstGeom>
          <a:noFill/>
          <a:ln>
            <a:noFill/>
          </a:ln>
        </p:spPr>
        <p:txBody>
          <a:bodyPr wrap="square" rtlCol="0">
            <a:spAutoFit/>
          </a:bodyPr>
          <a:lstStyle/>
          <a:p>
            <a:r>
              <a:rPr lang="zh-CN" altLang="en-US"/>
              <a:t>上课周数</a:t>
            </a:r>
          </a:p>
        </p:txBody>
      </p:sp>
      <p:sp>
        <p:nvSpPr>
          <p:cNvPr id="44" name="文本框 43"/>
          <p:cNvSpPr txBox="1"/>
          <p:nvPr/>
        </p:nvSpPr>
        <p:spPr>
          <a:xfrm>
            <a:off x="3996055" y="3162300"/>
            <a:ext cx="1152525" cy="368300"/>
          </a:xfrm>
          <a:prstGeom prst="rect">
            <a:avLst/>
          </a:prstGeom>
          <a:noFill/>
          <a:ln>
            <a:noFill/>
          </a:ln>
        </p:spPr>
        <p:txBody>
          <a:bodyPr wrap="square" rtlCol="0">
            <a:spAutoFit/>
          </a:bodyPr>
          <a:lstStyle/>
          <a:p>
            <a:r>
              <a:rPr lang="zh-CN" altLang="en-US"/>
              <a:t>授课教师</a:t>
            </a:r>
          </a:p>
        </p:txBody>
      </p:sp>
      <p:cxnSp>
        <p:nvCxnSpPr>
          <p:cNvPr id="45" name="肘形连接符 44"/>
          <p:cNvCxnSpPr/>
          <p:nvPr/>
        </p:nvCxnSpPr>
        <p:spPr>
          <a:xfrm>
            <a:off x="1202055" y="3020695"/>
            <a:ext cx="1848485" cy="1012825"/>
          </a:xfrm>
          <a:prstGeom prst="bentConnector3">
            <a:avLst>
              <a:gd name="adj1" fmla="val 50017"/>
            </a:avLst>
          </a:prstGeom>
          <a:ln>
            <a:tailEnd type="arrow" w="med" len="med"/>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3023598" y="3636730"/>
            <a:ext cx="459740" cy="1005840"/>
          </a:xfrm>
          <a:prstGeom prst="rect">
            <a:avLst/>
          </a:prstGeom>
          <a:solidFill>
            <a:srgbClr val="0070C0"/>
          </a:solidFill>
          <a:ln>
            <a:solidFill>
              <a:schemeClr val="tx1"/>
            </a:solidFill>
          </a:ln>
        </p:spPr>
        <p:txBody>
          <a:bodyPr vert="eaVert" wrap="none" rtlCol="0">
            <a:spAutoFit/>
          </a:bodyPr>
          <a:lstStyle/>
          <a:p>
            <a:r>
              <a:rPr lang="zh-CN" altLang="en-US" dirty="0">
                <a:solidFill>
                  <a:schemeClr val="bg1"/>
                </a:solidFill>
              </a:rPr>
              <a:t>学分统计</a:t>
            </a:r>
          </a:p>
        </p:txBody>
      </p:sp>
      <p:sp>
        <p:nvSpPr>
          <p:cNvPr id="47" name="左大括号 46"/>
          <p:cNvSpPr/>
          <p:nvPr/>
        </p:nvSpPr>
        <p:spPr>
          <a:xfrm>
            <a:off x="3500120" y="3752215"/>
            <a:ext cx="3829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8" name="文本框 47"/>
          <p:cNvSpPr txBox="1"/>
          <p:nvPr/>
        </p:nvSpPr>
        <p:spPr>
          <a:xfrm>
            <a:off x="3996055" y="3530600"/>
            <a:ext cx="1152525" cy="368300"/>
          </a:xfrm>
          <a:prstGeom prst="rect">
            <a:avLst/>
          </a:prstGeom>
          <a:noFill/>
          <a:ln>
            <a:solidFill>
              <a:schemeClr val="tx1"/>
            </a:solidFill>
          </a:ln>
        </p:spPr>
        <p:txBody>
          <a:bodyPr wrap="square" rtlCol="0">
            <a:spAutoFit/>
          </a:bodyPr>
          <a:lstStyle/>
          <a:p>
            <a:r>
              <a:rPr lang="zh-CN" altLang="en-US"/>
              <a:t>培养方案</a:t>
            </a:r>
          </a:p>
        </p:txBody>
      </p:sp>
      <p:sp>
        <p:nvSpPr>
          <p:cNvPr id="49" name="文本框 48"/>
          <p:cNvSpPr txBox="1"/>
          <p:nvPr/>
        </p:nvSpPr>
        <p:spPr>
          <a:xfrm>
            <a:off x="3972560" y="4010660"/>
            <a:ext cx="1152525" cy="368300"/>
          </a:xfrm>
          <a:prstGeom prst="rect">
            <a:avLst/>
          </a:prstGeom>
          <a:noFill/>
          <a:ln>
            <a:solidFill>
              <a:schemeClr val="tx1"/>
            </a:solidFill>
          </a:ln>
        </p:spPr>
        <p:txBody>
          <a:bodyPr wrap="square" rtlCol="0">
            <a:spAutoFit/>
          </a:bodyPr>
          <a:lstStyle/>
          <a:p>
            <a:r>
              <a:rPr lang="zh-CN" altLang="en-US"/>
              <a:t>已选学分</a:t>
            </a:r>
          </a:p>
        </p:txBody>
      </p:sp>
      <p:sp>
        <p:nvSpPr>
          <p:cNvPr id="50" name="文本框 49"/>
          <p:cNvSpPr txBox="1"/>
          <p:nvPr/>
        </p:nvSpPr>
        <p:spPr>
          <a:xfrm>
            <a:off x="3972560" y="4584700"/>
            <a:ext cx="1152525" cy="368300"/>
          </a:xfrm>
          <a:prstGeom prst="rect">
            <a:avLst/>
          </a:prstGeom>
          <a:noFill/>
          <a:ln>
            <a:solidFill>
              <a:schemeClr val="tx1"/>
            </a:solidFill>
          </a:ln>
        </p:spPr>
        <p:txBody>
          <a:bodyPr wrap="square" rtlCol="0">
            <a:spAutoFit/>
          </a:bodyPr>
          <a:lstStyle/>
          <a:p>
            <a:r>
              <a:rPr lang="zh-CN" altLang="en-US"/>
              <a:t>已得学分</a:t>
            </a:r>
          </a:p>
        </p:txBody>
      </p:sp>
      <p:cxnSp>
        <p:nvCxnSpPr>
          <p:cNvPr id="51" name="直接箭头连接符 50"/>
          <p:cNvCxnSpPr>
            <a:stCxn id="48" idx="3"/>
          </p:cNvCxnSpPr>
          <p:nvPr/>
        </p:nvCxnSpPr>
        <p:spPr>
          <a:xfrm>
            <a:off x="5148580" y="3714750"/>
            <a:ext cx="431800" cy="190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5701030" y="3387090"/>
            <a:ext cx="1612265" cy="645160"/>
          </a:xfrm>
          <a:prstGeom prst="rect">
            <a:avLst/>
          </a:prstGeom>
          <a:noFill/>
          <a:ln>
            <a:solidFill>
              <a:srgbClr val="0070C0"/>
            </a:solidFill>
          </a:ln>
        </p:spPr>
        <p:txBody>
          <a:bodyPr wrap="square" rtlCol="0">
            <a:spAutoFit/>
          </a:bodyPr>
          <a:lstStyle/>
          <a:p>
            <a:r>
              <a:rPr lang="zh-CN" altLang="en-US"/>
              <a:t>专硕、学硕、直博</a:t>
            </a:r>
          </a:p>
        </p:txBody>
      </p:sp>
    </p:spTree>
    <p:extLst>
      <p:ext uri="{BB962C8B-B14F-4D97-AF65-F5344CB8AC3E}">
        <p14:creationId xmlns:p14="http://schemas.microsoft.com/office/powerpoint/2010/main" val="416069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9221" name="文本框 40"/>
          <p:cNvSpPr/>
          <p:nvPr/>
        </p:nvSpPr>
        <p:spPr>
          <a:xfrm>
            <a:off x="333375" y="1388745"/>
            <a:ext cx="3099435" cy="1821180"/>
          </a:xfrm>
          <a:prstGeom prst="rect">
            <a:avLst/>
          </a:prstGeom>
          <a:noFill/>
          <a:ln w="9525">
            <a:solidFill>
              <a:schemeClr val="tx1"/>
            </a:solid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预期目标</a:t>
            </a:r>
          </a:p>
          <a:p>
            <a:r>
              <a:rPr lang="zh-CN" altLang="en-US" sz="1800" dirty="0">
                <a:solidFill>
                  <a:srgbClr val="0070C0"/>
                </a:solidFill>
                <a:latin typeface="Arial" panose="020B0604020202020204" pitchFamily="34" charset="0"/>
                <a:ea typeface="微软雅黑" panose="020B0503020204020204" charset="-122"/>
                <a:sym typeface="Arial" panose="020B0604020202020204" pitchFamily="34" charset="0"/>
              </a:rPr>
              <a:t>学生选完课之后，可以查看本学期的课表，更加清晰地知道课程的时间排布。</a:t>
            </a:r>
            <a:endParaRPr lang="zh-CN" altLang="en-US" sz="1800"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nvSpPr>
        <p:spPr>
          <a:xfrm>
            <a:off x="3580765" y="1060450"/>
            <a:ext cx="5446395" cy="5077460"/>
          </a:xfrm>
          <a:prstGeom prst="rect">
            <a:avLst/>
          </a:prstGeom>
          <a:solidFill>
            <a:schemeClr val="bg1"/>
          </a:solidFill>
          <a:ln w="9525">
            <a:solidFill>
              <a:srgbClr val="595959"/>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602990" y="1105535"/>
            <a:ext cx="1298575" cy="368300"/>
          </a:xfrm>
          <a:prstGeom prst="rect">
            <a:avLst/>
          </a:prstGeom>
          <a:solidFill>
            <a:schemeClr val="bg2"/>
          </a:solidFill>
        </p:spPr>
        <p:txBody>
          <a:bodyPr wrap="square" rtlCol="0">
            <a:spAutoFit/>
          </a:bodyPr>
          <a:lstStyle/>
          <a:p>
            <a:r>
              <a:rPr lang="zh-CN" altLang="en-US" dirty="0"/>
              <a:t>课程表</a:t>
            </a:r>
          </a:p>
        </p:txBody>
      </p:sp>
      <p:graphicFrame>
        <p:nvGraphicFramePr>
          <p:cNvPr id="19" name="表格 18"/>
          <p:cNvGraphicFramePr>
            <a:graphicFrameLocks noGrp="1"/>
          </p:cNvGraphicFramePr>
          <p:nvPr/>
        </p:nvGraphicFramePr>
        <p:xfrm>
          <a:off x="3644900" y="1856105"/>
          <a:ext cx="5318760" cy="3780155"/>
        </p:xfrm>
        <a:graphic>
          <a:graphicData uri="http://schemas.openxmlformats.org/drawingml/2006/table">
            <a:tbl>
              <a:tblPr>
                <a:tableStyleId>{5C22544A-7EE6-4342-B048-85BDC9FD1C3A}</a:tableStyleId>
              </a:tblPr>
              <a:tblGrid>
                <a:gridCol w="309245">
                  <a:extLst>
                    <a:ext uri="{9D8B030D-6E8A-4147-A177-3AD203B41FA5}">
                      <a16:colId xmlns:a16="http://schemas.microsoft.com/office/drawing/2014/main" val="20000"/>
                    </a:ext>
                  </a:extLst>
                </a:gridCol>
                <a:gridCol w="625475">
                  <a:extLst>
                    <a:ext uri="{9D8B030D-6E8A-4147-A177-3AD203B41FA5}">
                      <a16:colId xmlns:a16="http://schemas.microsoft.com/office/drawing/2014/main" val="20001"/>
                    </a:ext>
                  </a:extLst>
                </a:gridCol>
                <a:gridCol w="791845">
                  <a:extLst>
                    <a:ext uri="{9D8B030D-6E8A-4147-A177-3AD203B41FA5}">
                      <a16:colId xmlns:a16="http://schemas.microsoft.com/office/drawing/2014/main" val="20002"/>
                    </a:ext>
                  </a:extLst>
                </a:gridCol>
                <a:gridCol w="402590">
                  <a:extLst>
                    <a:ext uri="{9D8B030D-6E8A-4147-A177-3AD203B41FA5}">
                      <a16:colId xmlns:a16="http://schemas.microsoft.com/office/drawing/2014/main" val="20003"/>
                    </a:ext>
                  </a:extLst>
                </a:gridCol>
                <a:gridCol w="965835">
                  <a:extLst>
                    <a:ext uri="{9D8B030D-6E8A-4147-A177-3AD203B41FA5}">
                      <a16:colId xmlns:a16="http://schemas.microsoft.com/office/drawing/2014/main" val="20004"/>
                    </a:ext>
                  </a:extLst>
                </a:gridCol>
                <a:gridCol w="401320">
                  <a:extLst>
                    <a:ext uri="{9D8B030D-6E8A-4147-A177-3AD203B41FA5}">
                      <a16:colId xmlns:a16="http://schemas.microsoft.com/office/drawing/2014/main" val="20005"/>
                    </a:ext>
                  </a:extLst>
                </a:gridCol>
                <a:gridCol w="727710">
                  <a:extLst>
                    <a:ext uri="{9D8B030D-6E8A-4147-A177-3AD203B41FA5}">
                      <a16:colId xmlns:a16="http://schemas.microsoft.com/office/drawing/2014/main" val="20006"/>
                    </a:ext>
                  </a:extLst>
                </a:gridCol>
                <a:gridCol w="367030">
                  <a:extLst>
                    <a:ext uri="{9D8B030D-6E8A-4147-A177-3AD203B41FA5}">
                      <a16:colId xmlns:a16="http://schemas.microsoft.com/office/drawing/2014/main" val="20007"/>
                    </a:ext>
                  </a:extLst>
                </a:gridCol>
                <a:gridCol w="727710">
                  <a:extLst>
                    <a:ext uri="{9D8B030D-6E8A-4147-A177-3AD203B41FA5}">
                      <a16:colId xmlns:a16="http://schemas.microsoft.com/office/drawing/2014/main" val="20008"/>
                    </a:ext>
                  </a:extLst>
                </a:gridCol>
              </a:tblGrid>
              <a:tr h="212090">
                <a:tc>
                  <a:txBody>
                    <a:bodyPr/>
                    <a:lstStyle/>
                    <a:p>
                      <a:pPr algn="ctr" fontAlgn="ctr"/>
                      <a:r>
                        <a:rPr lang="zh-CN" altLang="en-US" sz="800" u="none" strike="noStrike">
                          <a:effectLst/>
                        </a:rPr>
                        <a:t>节数</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时间</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周一</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周二</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周三</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周四</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周五</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周六</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周日</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1470">
                <a:tc>
                  <a:txBody>
                    <a:bodyPr/>
                    <a:lstStyle/>
                    <a:p>
                      <a:pPr algn="ctr" fontAlgn="ctr"/>
                      <a:r>
                        <a:rPr lang="en-US" altLang="zh-CN" sz="800" u="none" strike="noStrike">
                          <a:effectLst/>
                        </a:rPr>
                        <a:t>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8::30-9:20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1470">
                <a:tc>
                  <a:txBody>
                    <a:bodyPr/>
                    <a:lstStyle/>
                    <a:p>
                      <a:pPr algn="ctr" fontAlgn="ctr"/>
                      <a:r>
                        <a:rPr lang="en-US" altLang="zh-CN" sz="800" u="none" strike="noStrike">
                          <a:effectLst/>
                        </a:rPr>
                        <a:t>2</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9:20-10:10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rowSpan="3">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8450">
                <a:tc>
                  <a:txBody>
                    <a:bodyPr/>
                    <a:lstStyle/>
                    <a:p>
                      <a:pPr algn="ctr" fontAlgn="ctr"/>
                      <a:r>
                        <a:rPr lang="en-US" altLang="zh-CN" sz="800" u="none" strike="noStrike">
                          <a:effectLst/>
                        </a:rPr>
                        <a:t>3</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10:30-11:20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a:t>
                      </a:r>
                      <a:endParaRPr lang="en-US" altLang="zh-CN" sz="800" u="none" strike="noStrike" dirty="0">
                        <a:effectLst/>
                      </a:endParaRPr>
                    </a:p>
                    <a:p>
                      <a:pPr algn="ctr" fontAlgn="ctr"/>
                      <a:r>
                        <a:rPr lang="zh-CN" altLang="en-US" sz="800" u="none" strike="noStrike" dirty="0">
                          <a:effectLst/>
                        </a:rPr>
                        <a:t> </a:t>
                      </a:r>
                      <a:r>
                        <a:rPr lang="en-US" altLang="zh-CN" sz="800" u="none" strike="noStrike" dirty="0">
                          <a:effectLst/>
                        </a:rPr>
                        <a:t>3</a:t>
                      </a:r>
                      <a:r>
                        <a:rPr lang="zh-CN" altLang="en-US" sz="800" u="none" strike="noStrike" dirty="0">
                          <a:effectLst/>
                        </a:rPr>
                        <a:t>分 魏峻 教</a:t>
                      </a:r>
                      <a:r>
                        <a:rPr lang="en-US" altLang="zh-CN" sz="800" u="none" strike="noStrike" dirty="0">
                          <a:effectLst/>
                        </a:rPr>
                        <a:t>1-207   </a:t>
                      </a:r>
                    </a:p>
                    <a:p>
                      <a:pPr algn="ctr" fontAlgn="ct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800" u="none" strike="noStrike" dirty="0">
                          <a:effectLst/>
                        </a:rPr>
                        <a:t>091M4021H-2          </a:t>
                      </a:r>
                    </a:p>
                    <a:p>
                      <a:pPr algn="ctr" fontAlgn="ctr"/>
                      <a:r>
                        <a:rPr lang="en-US" sz="800" u="none" strike="noStrike" dirty="0">
                          <a:effectLst/>
                        </a:rPr>
                        <a:t>   </a:t>
                      </a:r>
                      <a:r>
                        <a:rPr lang="zh-CN" altLang="en-US" sz="800" u="none" strike="noStrike" dirty="0">
                          <a:effectLst/>
                        </a:rPr>
                        <a:t>高级软件工程 </a:t>
                      </a:r>
                      <a:endParaRPr lang="en-US" altLang="zh-CN" sz="800" u="none" strike="noStrike" dirty="0">
                        <a:effectLst/>
                      </a:endParaRPr>
                    </a:p>
                    <a:p>
                      <a:pPr algn="ctr" fontAlgn="ctr"/>
                      <a:r>
                        <a:rPr lang="en-US" altLang="zh-CN" sz="800" u="none" strike="noStrike" dirty="0">
                          <a:effectLst/>
                        </a:rPr>
                        <a:t>3</a:t>
                      </a:r>
                      <a:r>
                        <a:rPr lang="zh-CN" altLang="en-US" sz="800" u="none" strike="noStrike" dirty="0">
                          <a:effectLst/>
                        </a:rPr>
                        <a:t>分 魏峻 教</a:t>
                      </a:r>
                      <a:r>
                        <a:rPr lang="en-US" altLang="zh-CN" sz="800" u="none" strike="noStrike" dirty="0">
                          <a:effectLst/>
                        </a:rPr>
                        <a:t>1-207</a:t>
                      </a:r>
                    </a:p>
                    <a:p>
                      <a:pPr algn="ctr" fontAlgn="ctr"/>
                      <a:r>
                        <a:rPr lang="en-US" altLang="zh-CN" sz="800" u="none" strike="noStrike" dirty="0">
                          <a:effectLst/>
                        </a:rPr>
                        <a:t>   </a:t>
                      </a:r>
                      <a:r>
                        <a:rPr lang="zh-CN" altLang="en-US" sz="800" u="none" strike="noStrike" dirty="0">
                          <a:effectLst/>
                        </a:rPr>
                        <a:t>第</a:t>
                      </a:r>
                      <a:r>
                        <a:rPr lang="en-US" altLang="zh-CN" sz="800" u="none" strike="noStrike" dirty="0">
                          <a:effectLst/>
                        </a:rPr>
                        <a:t>2-17</a:t>
                      </a:r>
                      <a:r>
                        <a:rPr lang="zh-CN" altLang="en-US" sz="800" u="none" strike="noStrike" dirty="0">
                          <a:effectLst/>
                        </a:rPr>
                        <a:t>周</a:t>
                      </a: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3"/>
                  </a:ext>
                </a:extLst>
              </a:tr>
              <a:tr h="519430">
                <a:tc>
                  <a:txBody>
                    <a:bodyPr/>
                    <a:lstStyle/>
                    <a:p>
                      <a:pPr algn="ctr" fontAlgn="ctr"/>
                      <a:r>
                        <a:rPr lang="en-US" altLang="zh-CN" sz="800" u="none" strike="noStrike">
                          <a:effectLst/>
                        </a:rPr>
                        <a:t>4</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11:20-12:10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4"/>
                  </a:ext>
                </a:extLst>
              </a:tr>
              <a:tr h="298450">
                <a:tc>
                  <a:txBody>
                    <a:bodyPr/>
                    <a:lstStyle/>
                    <a:p>
                      <a:pPr algn="ctr" fontAlgn="ctr"/>
                      <a:r>
                        <a:rPr lang="en-US" altLang="zh-CN" sz="800" u="none" strike="noStrike">
                          <a:effectLst/>
                        </a:rPr>
                        <a:t>5</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13:30-14:20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815">
                <a:tc>
                  <a:txBody>
                    <a:bodyPr/>
                    <a:lstStyle/>
                    <a:p>
                      <a:pPr algn="ctr" fontAlgn="ctr"/>
                      <a:r>
                        <a:rPr lang="en-US" altLang="zh-CN" sz="800" u="none" strike="noStrike">
                          <a:effectLst/>
                        </a:rPr>
                        <a:t>6</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14:20-15:10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6"/>
                  </a:ext>
                </a:extLst>
              </a:tr>
              <a:tr h="297815">
                <a:tc>
                  <a:txBody>
                    <a:bodyPr/>
                    <a:lstStyle/>
                    <a:p>
                      <a:pPr algn="ctr" fontAlgn="ctr"/>
                      <a:r>
                        <a:rPr lang="en-US" altLang="zh-CN" sz="800" u="none" strike="noStrike">
                          <a:effectLst/>
                        </a:rPr>
                        <a:t>7</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15:30-16:20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07"/>
                  </a:ext>
                </a:extLst>
              </a:tr>
              <a:tr h="299085">
                <a:tc>
                  <a:txBody>
                    <a:bodyPr/>
                    <a:lstStyle/>
                    <a:p>
                      <a:pPr algn="ctr" fontAlgn="ctr"/>
                      <a:r>
                        <a:rPr lang="en-US" altLang="zh-CN" sz="800" u="none" strike="noStrike">
                          <a:effectLst/>
                        </a:rPr>
                        <a:t>8</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16:20-17:10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815">
                <a:tc>
                  <a:txBody>
                    <a:bodyPr/>
                    <a:lstStyle/>
                    <a:p>
                      <a:pPr algn="ctr" fontAlgn="ctr"/>
                      <a:r>
                        <a:rPr lang="en-US" altLang="zh-CN" sz="800" u="none" strike="noStrike">
                          <a:effectLst/>
                        </a:rPr>
                        <a:t>9</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19:00-19:50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endParaRPr lang="zh-CN" altLang="en-US"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fontAlgn="ctr"/>
                      <a:r>
                        <a:rPr lang="zh-CN" altLang="en-US" sz="800" u="none" strike="noStrike">
                          <a:effectLst/>
                        </a:rPr>
                        <a:t>　</a:t>
                      </a:r>
                      <a:endParaRPr lang="zh-CN" altLang="en-US"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8450">
                <a:tc>
                  <a:txBody>
                    <a:bodyPr/>
                    <a:lstStyle/>
                    <a:p>
                      <a:pPr algn="ctr" fontAlgn="ctr"/>
                      <a:r>
                        <a:rPr lang="en-US" altLang="zh-CN" sz="800" u="none" strike="noStrike">
                          <a:effectLst/>
                        </a:rPr>
                        <a:t>10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a:effectLst/>
                        </a:rPr>
                        <a:t>19:50-20:40</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0"/>
                  </a:ext>
                </a:extLst>
              </a:tr>
              <a:tr h="297815">
                <a:tc>
                  <a:txBody>
                    <a:bodyPr/>
                    <a:lstStyle/>
                    <a:p>
                      <a:pPr algn="ctr" fontAlgn="ctr"/>
                      <a:r>
                        <a:rPr lang="en-US" altLang="zh-CN" sz="800" u="none" strike="noStrike">
                          <a:effectLst/>
                        </a:rPr>
                        <a:t>11</a:t>
                      </a:r>
                      <a:endParaRPr lang="en-US" altLang="zh-CN" sz="800" b="0" i="0" u="none" strike="noStrike">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800" u="none" strike="noStrike" dirty="0">
                          <a:effectLst/>
                        </a:rPr>
                        <a:t>20:50-21:40</a:t>
                      </a:r>
                      <a:endParaRPr lang="en-US" altLang="zh-CN" sz="800" b="0" i="0" u="none" strike="noStrike" dirty="0">
                        <a:solidFill>
                          <a:srgbClr val="000000"/>
                        </a:solidFill>
                        <a:effectLst/>
                        <a:latin typeface="等线" panose="02010600030101010101" charset="-122"/>
                        <a:ea typeface="等线" panose="02010600030101010101" charset="-122"/>
                      </a:endParaRPr>
                    </a:p>
                  </a:txBody>
                  <a:tcPr marL="6556" marR="6556" marT="65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tc vMerge="1">
                  <a:txBody>
                    <a:bodyPr/>
                    <a:lstStyle/>
                    <a:p>
                      <a:endParaRPr lang="zh-CN"/>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30446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9218" name="任意多边形 21"/>
          <p:cNvSpPr/>
          <p:nvPr/>
        </p:nvSpPr>
        <p:spPr>
          <a:xfrm rot="-1800000">
            <a:off x="2581275" y="3408363"/>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9219" name="任意多边形 25"/>
          <p:cNvSpPr/>
          <p:nvPr/>
        </p:nvSpPr>
        <p:spPr>
          <a:xfrm rot="1800000" flipH="1">
            <a:off x="896938" y="3408363"/>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grpSp>
        <p:nvGrpSpPr>
          <p:cNvPr id="25" name="组合 24"/>
          <p:cNvGrpSpPr/>
          <p:nvPr/>
        </p:nvGrpSpPr>
        <p:grpSpPr>
          <a:xfrm>
            <a:off x="180082" y="1247330"/>
            <a:ext cx="4182746" cy="2545651"/>
            <a:chOff x="2602088" y="1253067"/>
            <a:chExt cx="7248272" cy="4140425"/>
          </a:xfrm>
          <a:solidFill>
            <a:srgbClr val="3F3E40"/>
          </a:solidFill>
        </p:grpSpPr>
        <p:sp>
          <p:nvSpPr>
            <p:cNvPr id="26" name="流程图: 可选过程 25"/>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p:cNvSpPr/>
            <p:nvPr/>
          </p:nvSpPr>
          <p:spPr>
            <a:xfrm>
              <a:off x="8043332"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可选过程 28"/>
            <p:cNvSpPr/>
            <p:nvPr/>
          </p:nvSpPr>
          <p:spPr>
            <a:xfrm>
              <a:off x="7780526" y="2360237"/>
              <a:ext cx="2069834" cy="1927221"/>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/curriculum</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sym typeface="+mn-ea"/>
                </a:rPr>
                <a:t>Courses</a:t>
              </a:r>
              <a:r>
                <a:rPr lang="en-US" altLang="zh-CN" sz="1100" b="1" noProof="0" dirty="0">
                  <a:ln>
                    <a:noFill/>
                  </a:ln>
                  <a:solidFill>
                    <a:prstClr val="white"/>
                  </a:solidFill>
                  <a:effectLst/>
                  <a:uLnTx/>
                  <a:uFillTx/>
                  <a:latin typeface="等线" panose="02010600030101010101" charset="-122"/>
                  <a:ea typeface="等线" panose="02010600030101010101" charset="-122"/>
                  <a:sym typeface="+mn-ea"/>
                </a:rPr>
                <a:t>/my_course_list</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dirty="0">
                  <a:solidFill>
                    <a:schemeClr val="bg1"/>
                  </a:solidFill>
                  <a:latin typeface="Arial" panose="020B0604020202020204" pitchFamily="34" charset="0"/>
                  <a:ea typeface="微软雅黑" panose="020B0503020204020204" charset="-122"/>
                  <a:sym typeface="Arial" panose="020B0604020202020204" pitchFamily="34" charset="0"/>
                </a:rPr>
                <a:t>s</a:t>
              </a:r>
              <a:r>
                <a:rPr lang="en-US" altLang="zh-CN" sz="1100" b="1" noProof="0" dirty="0">
                  <a:solidFill>
                    <a:prstClr val="white"/>
                  </a:solidFill>
                  <a:latin typeface="等线" panose="02010600030101010101" charset="-122"/>
                  <a:ea typeface="等线" panose="02010600030101010101" charset="-122"/>
                  <a:sym typeface="Arial" panose="020B0604020202020204" pitchFamily="34" charset="0"/>
                </a:rPr>
                <a:t>hared/_sidenav</a:t>
              </a:r>
              <a:endParaRPr lang="en-US" altLang="zh-CN" sz="1100" b="1" noProof="0" dirty="0">
                <a:ln>
                  <a:noFill/>
                </a:ln>
                <a:solidFill>
                  <a:prstClr val="white"/>
                </a:solidFill>
                <a:effectLst/>
                <a:uLnTx/>
                <a:uFillTx/>
                <a:latin typeface="等线" panose="02010600030101010101" charset="-122"/>
                <a:ea typeface="等线" panose="02010600030101010101"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0" name="流程图: 可选过程 29"/>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1" name="流程图: 可选过程 30"/>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2" name="流程图: 磁盘 31"/>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直接箭头连接符 32"/>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a:off x="6868301" y="3323848"/>
              <a:ext cx="912223"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V="1">
              <a:off x="8816338" y="1865373"/>
              <a:ext cx="0" cy="494715"/>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8" name="直接箭头连接符 37"/>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9" name="直接箭头连接符 38"/>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40" name="直接箭头连接符 39"/>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
        <p:nvSpPr>
          <p:cNvPr id="9221" name="文本框 40"/>
          <p:cNvSpPr/>
          <p:nvPr/>
        </p:nvSpPr>
        <p:spPr>
          <a:xfrm>
            <a:off x="4891723" y="1714818"/>
            <a:ext cx="3960812" cy="2990850"/>
          </a:xfrm>
          <a:prstGeom prst="rect">
            <a:avLst/>
          </a:prstGeom>
          <a:noFill/>
          <a:ln w="9525">
            <a:solidFill>
              <a:schemeClr val="tx1"/>
            </a:solidFill>
          </a:ln>
        </p:spPr>
        <p:txBody>
          <a:bodyPr wrap="square" lIns="67391" tIns="33696" rIns="67391" bIns="33696" anchor="t">
            <a:spAutoFit/>
          </a:bodyPr>
          <a:lstStyle/>
          <a:p>
            <a:endParaRPr lang="en-US" altLang="zh-CN" sz="1800" b="1" dirty="0">
              <a:solidFill>
                <a:srgbClr val="0070C0"/>
              </a:solidFill>
              <a:latin typeface="Arial" panose="020B0604020202020204" pitchFamily="34" charset="0"/>
              <a:ea typeface="微软雅黑" panose="020B0503020204020204" charset="-122"/>
              <a:sym typeface="Arial" panose="020B0604020202020204" pitchFamily="34" charset="0"/>
            </a:endParaRPr>
          </a:p>
          <a:p>
            <a:r>
              <a:rPr lang="en-US" altLang="zh-CN" sz="2800" b="1" dirty="0">
                <a:solidFill>
                  <a:srgbClr val="0070C0"/>
                </a:solidFill>
                <a:latin typeface="Arial" panose="020B0604020202020204" pitchFamily="34" charset="0"/>
                <a:ea typeface="微软雅黑" panose="020B0503020204020204" charset="-122"/>
              </a:rPr>
              <a:t>MVC</a:t>
            </a:r>
            <a:r>
              <a:rPr lang="zh-CN" altLang="zh-CN" sz="2800" b="1" dirty="0">
                <a:solidFill>
                  <a:srgbClr val="0070C0"/>
                </a:solidFill>
                <a:latin typeface="Arial" panose="020B0604020202020204" pitchFamily="34" charset="0"/>
                <a:ea typeface="微软雅黑" panose="020B0503020204020204" charset="-122"/>
              </a:rPr>
              <a:t>设计</a:t>
            </a:r>
            <a:endParaRPr lang="zh-CN" altLang="en-US" sz="1200" b="1" dirty="0">
              <a:solidFill>
                <a:srgbClr val="0070C0"/>
              </a:solidFill>
              <a:latin typeface="Arial" panose="020B0604020202020204" pitchFamily="34" charset="0"/>
              <a:ea typeface="微软雅黑" panose="020B0503020204020204" charset="-122"/>
              <a:sym typeface="Arial" panose="020B0604020202020204" pitchFamily="34" charset="0"/>
            </a:endParaRP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 在 </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“shared/_</a:t>
            </a:r>
            <a:r>
              <a:rPr lang="en-US" altLang="zh-CN" sz="1600" dirty="0" err="1">
                <a:solidFill>
                  <a:srgbClr val="0070C0"/>
                </a:solidFill>
                <a:latin typeface="Arial" panose="020B0604020202020204" pitchFamily="34" charset="0"/>
                <a:ea typeface="微软雅黑" panose="020B0503020204020204" charset="-122"/>
                <a:sym typeface="Arial" panose="020B0604020202020204" pitchFamily="34" charset="0"/>
              </a:rPr>
              <a:t>sidenav”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视图中增加“查看课表”列表项；</a:t>
            </a: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●在 </a:t>
            </a:r>
            <a:r>
              <a:rPr lang="en-US" altLang="zh-CN" sz="1600" dirty="0" err="1">
                <a:solidFill>
                  <a:srgbClr val="0070C0"/>
                </a:solidFill>
                <a:latin typeface="Arial" panose="020B0604020202020204" pitchFamily="34" charset="0"/>
                <a:ea typeface="微软雅黑" panose="020B0503020204020204" charset="-122"/>
                <a:sym typeface="Arial" panose="020B0604020202020204" pitchFamily="34" charset="0"/>
              </a:rPr>
              <a:t>courses_controller.rb</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增加生成课表的方法；</a:t>
            </a:r>
          </a:p>
          <a:p>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a:t>
            </a:r>
            <a:r>
              <a:rPr lang="en-US" altLang="zh-CN" sz="1600" dirty="0">
                <a:solidFill>
                  <a:srgbClr val="0070C0"/>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增加“</a:t>
            </a:r>
            <a:r>
              <a:rPr lang="en-US" altLang="zh-CN" sz="1600" dirty="0" err="1">
                <a:solidFill>
                  <a:srgbClr val="0070C0"/>
                </a:solidFill>
                <a:latin typeface="Arial" panose="020B0604020202020204" pitchFamily="34" charset="0"/>
                <a:ea typeface="微软雅黑" panose="020B0503020204020204" charset="-122"/>
                <a:sym typeface="+mn-ea"/>
              </a:rPr>
              <a:t>Courses/curriculum</a:t>
            </a:r>
            <a:endParaRPr kumimoji="0" lang="en-US" altLang="zh-CN" sz="1600" i="0" u="none" strike="noStrike" kern="1200" cap="none" spc="0" normalizeH="0" baseline="0" dirty="0" err="1">
              <a:solidFill>
                <a:srgbClr val="0070C0"/>
              </a:solidFill>
              <a:latin typeface="Arial" panose="020B0604020202020204" pitchFamily="34" charset="0"/>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solidFill>
                  <a:srgbClr val="0070C0"/>
                </a:solidFill>
                <a:latin typeface="Arial" panose="020B0604020202020204" pitchFamily="34" charset="0"/>
                <a:ea typeface="微软雅黑" panose="020B0503020204020204" charset="-122"/>
                <a:sym typeface="+mn-ea"/>
              </a:rPr>
              <a:t>Courses/my_course_list</a:t>
            </a:r>
            <a:r>
              <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rPr>
              <a:t>”视图，合并居中显示课表信息。</a:t>
            </a: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spTree>
    <p:extLst>
      <p:ext uri="{BB962C8B-B14F-4D97-AF65-F5344CB8AC3E}">
        <p14:creationId xmlns:p14="http://schemas.microsoft.com/office/powerpoint/2010/main" val="1829280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Placeholder 3"/>
          <p:cNvSpPr txBox="1"/>
          <p:nvPr/>
        </p:nvSpPr>
        <p:spPr>
          <a:xfrm>
            <a:off x="3192145" y="245745"/>
            <a:ext cx="2627630" cy="307340"/>
          </a:xfrm>
          <a:prstGeom prst="rect">
            <a:avLst/>
          </a:prstGeom>
          <a:noFill/>
          <a:ln w="9525">
            <a:noFill/>
          </a:ln>
        </p:spPr>
        <p:txBody>
          <a:bodyPr wrap="square" lIns="0" tIns="0" rIns="0" bIns="0" anchor="ctr">
            <a:spAutoFit/>
            <a:scene3d>
              <a:camera prst="orthographicFront"/>
              <a:lightRig rig="threePt" dir="t"/>
            </a:scene3d>
          </a:bodyPr>
          <a:lstStyle/>
          <a:p>
            <a:pPr algn="ctr" defTabSz="898525">
              <a:spcBef>
                <a:spcPct val="20000"/>
              </a:spcBef>
              <a:buNone/>
            </a:pPr>
            <a:r>
              <a:rPr lang="zh-CN" altLang="en-US" sz="2000" baseline="0" dirty="0">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学生角色生成课表功能</a:t>
            </a:r>
          </a:p>
        </p:txBody>
      </p:sp>
      <p:sp>
        <p:nvSpPr>
          <p:cNvPr id="6147" name="文本框 40"/>
          <p:cNvSpPr/>
          <p:nvPr/>
        </p:nvSpPr>
        <p:spPr>
          <a:xfrm>
            <a:off x="904240" y="1087120"/>
            <a:ext cx="733552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学生点击</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查看课表</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界面可以生成本学期已选课程的课程表，其中包含课程名称、授课教师、课程学分、上课周数、上课地点等信息。</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4" name="图片 3"/>
          <p:cNvPicPr>
            <a:picLocks noChangeAspect="1"/>
          </p:cNvPicPr>
          <p:nvPr/>
        </p:nvPicPr>
        <p:blipFill>
          <a:blip r:embed="rId2"/>
          <a:srcRect r="10749"/>
          <a:stretch>
            <a:fillRect/>
          </a:stretch>
        </p:blipFill>
        <p:spPr>
          <a:xfrm>
            <a:off x="1026160" y="2502535"/>
            <a:ext cx="7268845" cy="3571240"/>
          </a:xfrm>
          <a:prstGeom prst="rect">
            <a:avLst/>
          </a:prstGeom>
        </p:spPr>
      </p:pic>
    </p:spTree>
    <p:extLst>
      <p:ext uri="{BB962C8B-B14F-4D97-AF65-F5344CB8AC3E}">
        <p14:creationId xmlns:p14="http://schemas.microsoft.com/office/powerpoint/2010/main" val="3198445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格 21">
            <a:extLst>
              <a:ext uri="{FF2B5EF4-FFF2-40B4-BE49-F238E27FC236}">
                <a16:creationId xmlns:a16="http://schemas.microsoft.com/office/drawing/2014/main" id="{176BFF1C-4914-B14D-ACB0-BBA094AAA37A}"/>
              </a:ext>
            </a:extLst>
          </p:cNvPr>
          <p:cNvGraphicFramePr>
            <a:graphicFrameLocks noGrp="1"/>
          </p:cNvGraphicFramePr>
          <p:nvPr>
            <p:extLst>
              <p:ext uri="{D42A27DB-BD31-4B8C-83A1-F6EECF244321}">
                <p14:modId xmlns:p14="http://schemas.microsoft.com/office/powerpoint/2010/main" val="3440806161"/>
              </p:ext>
            </p:extLst>
          </p:nvPr>
        </p:nvGraphicFramePr>
        <p:xfrm>
          <a:off x="1331640" y="1412776"/>
          <a:ext cx="6280538" cy="3931920"/>
        </p:xfrm>
        <a:graphic>
          <a:graphicData uri="http://schemas.openxmlformats.org/drawingml/2006/table">
            <a:tbl>
              <a:tblPr firstRow="1" bandRow="1">
                <a:tableStyleId>{5C22544A-7EE6-4342-B048-85BDC9FD1C3A}</a:tableStyleId>
              </a:tblPr>
              <a:tblGrid>
                <a:gridCol w="6280538">
                  <a:extLst>
                    <a:ext uri="{9D8B030D-6E8A-4147-A177-3AD203B41FA5}">
                      <a16:colId xmlns:a16="http://schemas.microsoft.com/office/drawing/2014/main" val="3618892656"/>
                    </a:ext>
                  </a:extLst>
                </a:gridCol>
              </a:tblGrid>
              <a:tr h="355810">
                <a:tc>
                  <a:txBody>
                    <a:bodyPr/>
                    <a:lstStyle/>
                    <a:p>
                      <a:r>
                        <a:rPr lang="zh-CN" altLang="en-US" dirty="0"/>
                        <a:t>预期目标</a:t>
                      </a:r>
                    </a:p>
                  </a:txBody>
                  <a:tcPr/>
                </a:tc>
                <a:extLst>
                  <a:ext uri="{0D108BD9-81ED-4DB2-BD59-A6C34878D82A}">
                    <a16:rowId xmlns:a16="http://schemas.microsoft.com/office/drawing/2014/main" val="1289472008"/>
                  </a:ext>
                </a:extLst>
              </a:tr>
              <a:tr h="355810">
                <a:tc>
                  <a:txBody>
                    <a:bodyPr/>
                    <a:lstStyle/>
                    <a:p>
                      <a:r>
                        <a:rPr lang="zh-CN" altLang="en-US" dirty="0"/>
                        <a:t>注册邮件激活</a:t>
                      </a:r>
                    </a:p>
                  </a:txBody>
                  <a:tcPr/>
                </a:tc>
                <a:extLst>
                  <a:ext uri="{0D108BD9-81ED-4DB2-BD59-A6C34878D82A}">
                    <a16:rowId xmlns:a16="http://schemas.microsoft.com/office/drawing/2014/main" val="3104636360"/>
                  </a:ext>
                </a:extLst>
              </a:tr>
              <a:tr h="355810">
                <a:tc>
                  <a:txBody>
                    <a:bodyPr/>
                    <a:lstStyle/>
                    <a:p>
                      <a:r>
                        <a:rPr lang="zh-CN" altLang="en-US" dirty="0"/>
                        <a:t>忘记密码找回</a:t>
                      </a:r>
                    </a:p>
                  </a:txBody>
                  <a:tcPr/>
                </a:tc>
                <a:extLst>
                  <a:ext uri="{0D108BD9-81ED-4DB2-BD59-A6C34878D82A}">
                    <a16:rowId xmlns:a16="http://schemas.microsoft.com/office/drawing/2014/main" val="4270370721"/>
                  </a:ext>
                </a:extLst>
              </a:tr>
              <a:tr h="355810">
                <a:tc>
                  <a:txBody>
                    <a:bodyPr/>
                    <a:lstStyle/>
                    <a:p>
                      <a:r>
                        <a:rPr lang="zh-CN" altLang="en-US" dirty="0"/>
                        <a:t>课程查询（多条件查询、模糊查询、批量选课）</a:t>
                      </a:r>
                    </a:p>
                  </a:txBody>
                  <a:tcPr/>
                </a:tc>
                <a:extLst>
                  <a:ext uri="{0D108BD9-81ED-4DB2-BD59-A6C34878D82A}">
                    <a16:rowId xmlns:a16="http://schemas.microsoft.com/office/drawing/2014/main" val="2738296928"/>
                  </a:ext>
                </a:extLst>
              </a:tr>
              <a:tr h="614138">
                <a:tc>
                  <a:txBody>
                    <a:bodyPr/>
                    <a:lstStyle/>
                    <a:p>
                      <a:r>
                        <a:rPr lang="zh-CN" altLang="en-US" dirty="0"/>
                        <a:t>选课冲突控制功能（时间冲突控制、选课重复控制、限选人数控制）</a:t>
                      </a:r>
                    </a:p>
                  </a:txBody>
                  <a:tcPr/>
                </a:tc>
                <a:extLst>
                  <a:ext uri="{0D108BD9-81ED-4DB2-BD59-A6C34878D82A}">
                    <a16:rowId xmlns:a16="http://schemas.microsoft.com/office/drawing/2014/main" val="724071937"/>
                  </a:ext>
                </a:extLst>
              </a:tr>
              <a:tr h="355810">
                <a:tc>
                  <a:txBody>
                    <a:bodyPr/>
                    <a:lstStyle/>
                    <a:p>
                      <a:r>
                        <a:rPr lang="zh-CN" altLang="en-US" dirty="0"/>
                        <a:t>学分统计功能（应修学分、已选课程学分）</a:t>
                      </a:r>
                    </a:p>
                  </a:txBody>
                  <a:tcPr/>
                </a:tc>
                <a:extLst>
                  <a:ext uri="{0D108BD9-81ED-4DB2-BD59-A6C34878D82A}">
                    <a16:rowId xmlns:a16="http://schemas.microsoft.com/office/drawing/2014/main" val="4155207710"/>
                  </a:ext>
                </a:extLst>
              </a:tr>
              <a:tr h="355810">
                <a:tc>
                  <a:txBody>
                    <a:bodyPr/>
                    <a:lstStyle/>
                    <a:p>
                      <a:r>
                        <a:rPr lang="zh-CN" altLang="en-US" dirty="0"/>
                        <a:t>学生课表生成</a:t>
                      </a:r>
                    </a:p>
                  </a:txBody>
                  <a:tcPr/>
                </a:tc>
                <a:extLst>
                  <a:ext uri="{0D108BD9-81ED-4DB2-BD59-A6C34878D82A}">
                    <a16:rowId xmlns:a16="http://schemas.microsoft.com/office/drawing/2014/main" val="2869470342"/>
                  </a:ext>
                </a:extLst>
              </a:tr>
              <a:tr h="355810">
                <a:tc>
                  <a:txBody>
                    <a:bodyPr/>
                    <a:lstStyle/>
                    <a:p>
                      <a:r>
                        <a:rPr lang="zh-CN" altLang="en-US" dirty="0"/>
                        <a:t>成绩查询功能（单个学期查询、历史成绩查询）</a:t>
                      </a:r>
                    </a:p>
                  </a:txBody>
                  <a:tcPr/>
                </a:tc>
                <a:extLst>
                  <a:ext uri="{0D108BD9-81ED-4DB2-BD59-A6C34878D82A}">
                    <a16:rowId xmlns:a16="http://schemas.microsoft.com/office/drawing/2014/main" val="1212954234"/>
                  </a:ext>
                </a:extLst>
              </a:tr>
              <a:tr h="355810">
                <a:tc>
                  <a:txBody>
                    <a:bodyPr/>
                    <a:lstStyle/>
                    <a:p>
                      <a:r>
                        <a:rPr lang="zh-CN" altLang="en-US" dirty="0"/>
                        <a:t>选课阶段开放、关闭</a:t>
                      </a:r>
                    </a:p>
                  </a:txBody>
                  <a:tcPr/>
                </a:tc>
                <a:extLst>
                  <a:ext uri="{0D108BD9-81ED-4DB2-BD59-A6C34878D82A}">
                    <a16:rowId xmlns:a16="http://schemas.microsoft.com/office/drawing/2014/main" val="4128687997"/>
                  </a:ext>
                </a:extLst>
              </a:tr>
              <a:tr h="355810">
                <a:tc>
                  <a:txBody>
                    <a:bodyPr/>
                    <a:lstStyle/>
                    <a:p>
                      <a:r>
                        <a:rPr lang="zh-CN" altLang="en-US" dirty="0"/>
                        <a:t>网站公告（增删改查）</a:t>
                      </a:r>
                    </a:p>
                  </a:txBody>
                  <a:tcPr/>
                </a:tc>
                <a:extLst>
                  <a:ext uri="{0D108BD9-81ED-4DB2-BD59-A6C34878D82A}">
                    <a16:rowId xmlns:a16="http://schemas.microsoft.com/office/drawing/2014/main" val="280673760"/>
                  </a:ext>
                </a:extLst>
              </a:tr>
            </a:tbl>
          </a:graphicData>
        </a:graphic>
      </p:graphicFrame>
    </p:spTree>
    <p:extLst>
      <p:ext uri="{BB962C8B-B14F-4D97-AF65-F5344CB8AC3E}">
        <p14:creationId xmlns:p14="http://schemas.microsoft.com/office/powerpoint/2010/main" val="1449209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文本框 40"/>
          <p:cNvSpPr/>
          <p:nvPr/>
        </p:nvSpPr>
        <p:spPr>
          <a:xfrm>
            <a:off x="245745" y="1550670"/>
            <a:ext cx="3147695" cy="2375535"/>
          </a:xfrm>
          <a:prstGeom prst="rect">
            <a:avLst/>
          </a:prstGeom>
          <a:noFill/>
          <a:ln w="9525">
            <a:solidFill>
              <a:schemeClr val="tx1"/>
            </a:solidFill>
          </a:ln>
        </p:spPr>
        <p:txBody>
          <a:bodyPr wrap="square" lIns="67391" tIns="33696" rIns="67391" bIns="33696" anchor="t">
            <a:spAutoFit/>
            <a:scene3d>
              <a:camera prst="orthographicFront"/>
              <a:lightRig rig="threePt" dir="t"/>
            </a:scene3d>
          </a:bodyPr>
          <a:lstStyle/>
          <a:p>
            <a:r>
              <a:rPr lang="zh-CN" altLang="en-US" sz="2800"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预期目标</a:t>
            </a:r>
          </a:p>
          <a:p>
            <a:r>
              <a:rPr lang="zh-CN" altLang="en-US"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学生登录系统后，可以查看自己已选课程中“公共选修课”、“专业学位课”以及“总学分”的统计信息，了解已获取学分和规定修习学分之间的差距</a:t>
            </a:r>
            <a:r>
              <a:rPr lang="zh-CN" altLang="en-US"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rPr>
              <a:t>。</a:t>
            </a:r>
            <a:endParaRPr lang="en-US" altLang="zh-CN" b="1"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sym typeface="Arial" panose="020B0604020202020204" pitchFamily="34" charset="0"/>
            </a:endParaRPr>
          </a:p>
        </p:txBody>
      </p:sp>
      <p:sp>
        <p:nvSpPr>
          <p:cNvPr id="7" name="Text Placeholder 3"/>
          <p:cNvSpPr txBox="1"/>
          <p:nvPr/>
        </p:nvSpPr>
        <p:spPr>
          <a:xfrm>
            <a:off x="2824480" y="269558"/>
            <a:ext cx="264858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2" name="矩形 1"/>
          <p:cNvSpPr/>
          <p:nvPr/>
        </p:nvSpPr>
        <p:spPr>
          <a:xfrm>
            <a:off x="3599180" y="1138555"/>
            <a:ext cx="5446395" cy="4431030"/>
          </a:xfrm>
          <a:prstGeom prst="rect">
            <a:avLst/>
          </a:prstGeom>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9" name="文本框 38"/>
          <p:cNvSpPr txBox="1"/>
          <p:nvPr/>
        </p:nvSpPr>
        <p:spPr>
          <a:xfrm>
            <a:off x="3621405" y="1183640"/>
            <a:ext cx="1229995" cy="368300"/>
          </a:xfrm>
          <a:prstGeom prst="rect">
            <a:avLst/>
          </a:prstGeom>
          <a:noFill/>
          <a:extLst>
            <a:ext uri="{909E8E84-426E-40DD-AFC4-6F175D3DCCD1}">
              <a14:hiddenFill xmlns:a14="http://schemas.microsoft.com/office/drawing/2010/main">
                <a:solidFill>
                  <a:schemeClr val="bg2"/>
                </a:solidFill>
              </a14:hiddenFill>
            </a:ext>
          </a:extLst>
        </p:spPr>
        <p:txBody>
          <a:bodyPr wrap="square" rtlCol="0">
            <a:spAutoFit/>
          </a:bodyPr>
          <a:lstStyle/>
          <a:p>
            <a:r>
              <a:rPr lang="zh-CN" altLang="en-US" dirty="0"/>
              <a:t>学分统计</a:t>
            </a:r>
          </a:p>
        </p:txBody>
      </p:sp>
      <p:grpSp>
        <p:nvGrpSpPr>
          <p:cNvPr id="40" name="组合 39"/>
          <p:cNvGrpSpPr/>
          <p:nvPr/>
        </p:nvGrpSpPr>
        <p:grpSpPr>
          <a:xfrm>
            <a:off x="3615055" y="1550670"/>
            <a:ext cx="1150620" cy="229870"/>
            <a:chOff x="3852488" y="1904538"/>
            <a:chExt cx="1150774" cy="189912"/>
          </a:xfrm>
        </p:grpSpPr>
        <p:sp>
          <p:nvSpPr>
            <p:cNvPr id="41" name="矩形 40"/>
            <p:cNvSpPr/>
            <p:nvPr/>
          </p:nvSpPr>
          <p:spPr>
            <a:xfrm>
              <a:off x="4500562" y="1944092"/>
              <a:ext cx="502700" cy="14401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852488" y="1904538"/>
              <a:ext cx="648072" cy="189912"/>
            </a:xfrm>
            <a:prstGeom prst="rect">
              <a:avLst/>
            </a:prstGeom>
            <a:solidFill>
              <a:schemeClr val="bg1"/>
            </a:solidFill>
          </p:spPr>
          <p:txBody>
            <a:bodyPr wrap="square" rtlCol="0">
              <a:spAutoFit/>
            </a:bodyPr>
            <a:lstStyle/>
            <a:p>
              <a:r>
                <a:rPr lang="zh-CN" altLang="en-US" sz="900" dirty="0"/>
                <a:t>选择类型</a:t>
              </a:r>
            </a:p>
          </p:txBody>
        </p:sp>
        <p:sp>
          <p:nvSpPr>
            <p:cNvPr id="43" name="等腰三角形 42"/>
            <p:cNvSpPr/>
            <p:nvPr/>
          </p:nvSpPr>
          <p:spPr>
            <a:xfrm rot="10800000">
              <a:off x="4916844" y="1975625"/>
              <a:ext cx="70652" cy="6763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6" name="表格 15"/>
          <p:cNvGraphicFramePr>
            <a:graphicFrameLocks noGrp="1"/>
          </p:cNvGraphicFramePr>
          <p:nvPr/>
        </p:nvGraphicFramePr>
        <p:xfrm>
          <a:off x="3706495" y="1892935"/>
          <a:ext cx="5232400" cy="3342640"/>
        </p:xfrm>
        <a:graphic>
          <a:graphicData uri="http://schemas.openxmlformats.org/drawingml/2006/table">
            <a:tbl>
              <a:tblPr>
                <a:tableStyleId>{5C22544A-7EE6-4342-B048-85BDC9FD1C3A}</a:tableStyleId>
              </a:tblPr>
              <a:tblGrid>
                <a:gridCol w="1692910">
                  <a:extLst>
                    <a:ext uri="{9D8B030D-6E8A-4147-A177-3AD203B41FA5}">
                      <a16:colId xmlns:a16="http://schemas.microsoft.com/office/drawing/2014/main" val="20000"/>
                    </a:ext>
                  </a:extLst>
                </a:gridCol>
                <a:gridCol w="1911350">
                  <a:extLst>
                    <a:ext uri="{9D8B030D-6E8A-4147-A177-3AD203B41FA5}">
                      <a16:colId xmlns:a16="http://schemas.microsoft.com/office/drawing/2014/main" val="20001"/>
                    </a:ext>
                  </a:extLst>
                </a:gridCol>
                <a:gridCol w="814070">
                  <a:extLst>
                    <a:ext uri="{9D8B030D-6E8A-4147-A177-3AD203B41FA5}">
                      <a16:colId xmlns:a16="http://schemas.microsoft.com/office/drawing/2014/main" val="20002"/>
                    </a:ext>
                  </a:extLst>
                </a:gridCol>
                <a:gridCol w="814070">
                  <a:extLst>
                    <a:ext uri="{9D8B030D-6E8A-4147-A177-3AD203B41FA5}">
                      <a16:colId xmlns:a16="http://schemas.microsoft.com/office/drawing/2014/main" val="20003"/>
                    </a:ext>
                  </a:extLst>
                </a:gridCol>
              </a:tblGrid>
              <a:tr h="238760">
                <a:tc>
                  <a:txBody>
                    <a:bodyPr/>
                    <a:lstStyle/>
                    <a:p>
                      <a:pPr algn="ctr" fontAlgn="ctr"/>
                      <a:r>
                        <a:rPr lang="zh-CN" altLang="en-US" sz="1100" u="none" strike="noStrike">
                          <a:effectLst/>
                        </a:rPr>
                        <a:t>课程性质</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课程名称</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学分</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dirty="0">
                          <a:effectLst/>
                        </a:rPr>
                        <a:t>当前学分</a:t>
                      </a:r>
                      <a:endParaRPr lang="zh-CN" altLang="en-US"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8760">
                <a:tc rowSpan="4">
                  <a:txBody>
                    <a:bodyPr/>
                    <a:lstStyle/>
                    <a:p>
                      <a:pPr algn="ctr" fontAlgn="ctr"/>
                      <a:r>
                        <a:rPr lang="zh-CN" altLang="en-US" sz="1100" u="none" strike="noStrike">
                          <a:effectLst/>
                        </a:rPr>
                        <a:t>专业学位课（</a:t>
                      </a:r>
                      <a:r>
                        <a:rPr lang="en-US" altLang="zh-CN" sz="1100" u="none" strike="noStrike">
                          <a:effectLst/>
                        </a:rPr>
                        <a:t>&gt;=12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高级软件工程</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10</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8760">
                <a:tc vMerge="1">
                  <a:txBody>
                    <a:bodyPr/>
                    <a:lstStyle/>
                    <a:p>
                      <a:endParaRPr lang="zh-CN"/>
                    </a:p>
                  </a:txBody>
                  <a:tcPr/>
                </a:tc>
                <a:tc>
                  <a:txBody>
                    <a:bodyPr/>
                    <a:lstStyle/>
                    <a:p>
                      <a:pPr algn="l" fontAlgn="ctr"/>
                      <a:r>
                        <a:rPr lang="zh-CN" altLang="en-US" sz="1100" u="none" strike="noStrike">
                          <a:effectLst/>
                        </a:rPr>
                        <a:t>数据挖掘</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2"/>
                  </a:ext>
                </a:extLst>
              </a:tr>
              <a:tr h="238760">
                <a:tc vMerge="1">
                  <a:txBody>
                    <a:bodyPr/>
                    <a:lstStyle/>
                    <a:p>
                      <a:endParaRPr lang="zh-CN"/>
                    </a:p>
                  </a:txBody>
                  <a:tcPr/>
                </a:tc>
                <a:tc>
                  <a:txBody>
                    <a:bodyPr/>
                    <a:lstStyle/>
                    <a:p>
                      <a:pPr algn="l" fontAlgn="ctr"/>
                      <a:r>
                        <a:rPr lang="zh-CN" altLang="en-US" sz="1100" u="none" strike="noStrike">
                          <a:effectLst/>
                        </a:rPr>
                        <a:t>保密技术</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3"/>
                  </a:ext>
                </a:extLst>
              </a:tr>
              <a:tr h="238760">
                <a:tc vMerge="1">
                  <a:txBody>
                    <a:bodyPr/>
                    <a:lstStyle/>
                    <a:p>
                      <a:endParaRPr lang="zh-CN"/>
                    </a:p>
                  </a:txBody>
                  <a:tcPr/>
                </a:tc>
                <a:tc>
                  <a:txBody>
                    <a:bodyPr/>
                    <a:lstStyle/>
                    <a:p>
                      <a:pPr algn="l" fontAlgn="ctr"/>
                      <a:r>
                        <a:rPr lang="zh-CN" altLang="en-US" sz="1100" u="none" strike="noStrike">
                          <a:effectLst/>
                        </a:rPr>
                        <a:t>机器学习</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4"/>
                  </a:ext>
                </a:extLst>
              </a:tr>
              <a:tr h="238760">
                <a:tc rowSpan="4">
                  <a:txBody>
                    <a:bodyPr/>
                    <a:lstStyle/>
                    <a:p>
                      <a:pPr algn="ctr" fontAlgn="ctr"/>
                      <a:r>
                        <a:rPr lang="zh-CN" altLang="en-US" sz="1100" u="none" strike="noStrike">
                          <a:effectLst/>
                        </a:rPr>
                        <a:t>公共必修学位课（</a:t>
                      </a:r>
                      <a:r>
                        <a:rPr lang="en-US" altLang="zh-CN" sz="1100" u="none" strike="noStrike">
                          <a:effectLst/>
                        </a:rPr>
                        <a:t>7+4.5</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中特</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2</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altLang="zh-CN" sz="1100" u="none" strike="noStrike">
                          <a:effectLst/>
                        </a:rPr>
                        <a:t>7</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8760">
                <a:tc vMerge="1">
                  <a:txBody>
                    <a:bodyPr/>
                    <a:lstStyle/>
                    <a:p>
                      <a:endParaRPr lang="zh-CN"/>
                    </a:p>
                  </a:txBody>
                  <a:tcPr/>
                </a:tc>
                <a:tc>
                  <a:txBody>
                    <a:bodyPr/>
                    <a:lstStyle/>
                    <a:p>
                      <a:pPr algn="l" fontAlgn="ctr"/>
                      <a:r>
                        <a:rPr lang="zh-CN" altLang="en-US" sz="1100" u="none" strike="noStrike">
                          <a:effectLst/>
                        </a:rPr>
                        <a:t>人文系列讲座</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6"/>
                  </a:ext>
                </a:extLst>
              </a:tr>
              <a:tr h="238760">
                <a:tc vMerge="1">
                  <a:txBody>
                    <a:bodyPr/>
                    <a:lstStyle/>
                    <a:p>
                      <a:endParaRPr lang="zh-CN"/>
                    </a:p>
                  </a:txBody>
                  <a:tcPr/>
                </a:tc>
                <a:tc>
                  <a:txBody>
                    <a:bodyPr/>
                    <a:lstStyle/>
                    <a:p>
                      <a:pPr algn="l" fontAlgn="ctr"/>
                      <a:r>
                        <a:rPr lang="zh-CN" altLang="en-US" sz="1100" u="none" strike="noStrike">
                          <a:effectLst/>
                        </a:rPr>
                        <a:t>英语</a:t>
                      </a:r>
                      <a:r>
                        <a:rPr lang="en-US" sz="1100" u="none" strike="noStrike">
                          <a:effectLst/>
                        </a:rPr>
                        <a:t>A</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3</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7"/>
                  </a:ext>
                </a:extLst>
              </a:tr>
              <a:tr h="238760">
                <a:tc vMerge="1">
                  <a:txBody>
                    <a:bodyPr/>
                    <a:lstStyle/>
                    <a:p>
                      <a:endParaRPr lang="zh-CN"/>
                    </a:p>
                  </a:txBody>
                  <a:tcPr/>
                </a:tc>
                <a:tc>
                  <a:txBody>
                    <a:bodyPr/>
                    <a:lstStyle/>
                    <a:p>
                      <a:pPr algn="l" fontAlgn="ctr"/>
                      <a:r>
                        <a:rPr lang="zh-CN" altLang="en-US" sz="1100" u="none" strike="noStrike">
                          <a:effectLst/>
                        </a:rPr>
                        <a:t>知识产权</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8"/>
                  </a:ext>
                </a:extLst>
              </a:tr>
              <a:tr h="238760">
                <a:tc rowSpan="2">
                  <a:txBody>
                    <a:bodyPr/>
                    <a:lstStyle/>
                    <a:p>
                      <a:pPr algn="ctr" fontAlgn="ctr"/>
                      <a:r>
                        <a:rPr lang="zh-CN" altLang="en-US" sz="1100" u="none" strike="noStrike">
                          <a:effectLst/>
                        </a:rPr>
                        <a:t>专业选修课（</a:t>
                      </a:r>
                      <a:r>
                        <a:rPr lang="en-US" altLang="zh-CN" sz="1100" u="none" strike="noStrike">
                          <a:effectLst/>
                        </a:rPr>
                        <a:t>4</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8760">
                <a:tc rowSpan="2">
                  <a:txBody>
                    <a:bodyPr/>
                    <a:lstStyle/>
                    <a:p>
                      <a:pPr algn="ctr" fontAlgn="ctr"/>
                      <a:r>
                        <a:rPr lang="zh-CN" altLang="en-US" sz="1100" u="none" strike="noStrike">
                          <a:effectLst/>
                        </a:rPr>
                        <a:t>公共选修课（</a:t>
                      </a:r>
                      <a:r>
                        <a:rPr lang="en-US" altLang="zh-CN" sz="1100" u="none" strike="noStrike">
                          <a:effectLst/>
                        </a:rPr>
                        <a:t>&gt;=2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8760">
                <a:tc vMerge="1">
                  <a:txBody>
                    <a:bodyPr/>
                    <a:lstStyle/>
                    <a:p>
                      <a:endParaRPr lang="zh-CN"/>
                    </a:p>
                  </a:txBody>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12"/>
                  </a:ext>
                </a:extLst>
              </a:tr>
              <a:tr h="238760">
                <a:tc>
                  <a:txBody>
                    <a:bodyPr/>
                    <a:lstStyle/>
                    <a:p>
                      <a:pPr algn="ctr" fontAlgn="ctr"/>
                      <a:r>
                        <a:rPr lang="zh-CN" altLang="en-US" sz="1100" u="none" strike="noStrike">
                          <a:effectLst/>
                        </a:rPr>
                        <a:t>总学分要求（</a:t>
                      </a:r>
                      <a:r>
                        <a:rPr lang="en-US" altLang="zh-CN" sz="1100" u="none" strike="noStrike">
                          <a:effectLst/>
                        </a:rPr>
                        <a:t>&gt;=32</a:t>
                      </a:r>
                      <a:r>
                        <a:rPr lang="zh-CN" altLang="en-US" sz="1100" u="none" strike="noStrike">
                          <a:effectLst/>
                        </a:rPr>
                        <a:t>）</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100" u="none" strike="noStrike" dirty="0">
                          <a:effectLst/>
                        </a:rPr>
                        <a:t>17</a:t>
                      </a:r>
                      <a:endParaRPr lang="en-US" altLang="zh-CN"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5141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任意多边形 21"/>
          <p:cNvSpPr/>
          <p:nvPr/>
        </p:nvSpPr>
        <p:spPr>
          <a:xfrm rot="-1800000">
            <a:off x="2581275" y="3408363"/>
            <a:ext cx="865188" cy="3832225"/>
          </a:xfrm>
          <a:custGeom>
            <a:avLst/>
            <a:gdLst/>
            <a:ahLst/>
            <a:cxnLst>
              <a:cxn ang="0">
                <a:pos x="865840" y="496712"/>
              </a:cxn>
              <a:cxn ang="0">
                <a:pos x="0" y="0"/>
              </a:cxn>
              <a:cxn ang="0">
                <a:pos x="0" y="3336383"/>
              </a:cxn>
              <a:cxn ang="0">
                <a:pos x="865840"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8194" name="任意多边形 25"/>
          <p:cNvSpPr/>
          <p:nvPr/>
        </p:nvSpPr>
        <p:spPr>
          <a:xfrm rot="1800000" flipH="1">
            <a:off x="896938" y="3408363"/>
            <a:ext cx="863600" cy="3832225"/>
          </a:xfrm>
          <a:custGeom>
            <a:avLst/>
            <a:gdLst/>
            <a:ahLst/>
            <a:cxnLst>
              <a:cxn ang="0">
                <a:pos x="863494" y="496712"/>
              </a:cxn>
              <a:cxn ang="0">
                <a:pos x="0" y="0"/>
              </a:cxn>
              <a:cxn ang="0">
                <a:pos x="0" y="3336383"/>
              </a:cxn>
              <a:cxn ang="0">
                <a:pos x="863494" y="3833095"/>
              </a:cxn>
            </a:cxnLst>
            <a:rect l="0" t="0" r="0" b="0"/>
            <a:pathLst>
              <a:path w="1170373" h="5214450">
                <a:moveTo>
                  <a:pt x="1170373" y="675715"/>
                </a:moveTo>
                <a:lnTo>
                  <a:pt x="0" y="0"/>
                </a:lnTo>
                <a:lnTo>
                  <a:pt x="0" y="4538735"/>
                </a:lnTo>
                <a:lnTo>
                  <a:pt x="1170373" y="5214450"/>
                </a:lnTo>
                <a:lnTo>
                  <a:pt x="1170373" y="675715"/>
                </a:lnTo>
                <a:close/>
              </a:path>
            </a:pathLst>
          </a:custGeom>
          <a:solidFill>
            <a:srgbClr val="0070C0"/>
          </a:solidFill>
          <a:ln w="9525">
            <a:noFill/>
          </a:ln>
        </p:spPr>
        <p:txBody>
          <a:bodyPr/>
          <a:lstStyle/>
          <a:p>
            <a:endParaRPr lang="zh-CN" altLang="en-US"/>
          </a:p>
        </p:txBody>
      </p:sp>
      <p:sp>
        <p:nvSpPr>
          <p:cNvPr id="6" name="文本框 40"/>
          <p:cNvSpPr>
            <a:spLocks noChangeArrowheads="1"/>
          </p:cNvSpPr>
          <p:nvPr/>
        </p:nvSpPr>
        <p:spPr bwMode="auto">
          <a:xfrm>
            <a:off x="4813618" y="1247458"/>
            <a:ext cx="4106863" cy="422211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fontAlgn="auto"/>
            <a:endParaRPr lang="en-US" altLang="zh-CN" sz="1800" b="1" strike="noStrike" noProof="1">
              <a:solidFill>
                <a:srgbClr val="0070C0"/>
              </a:solidFill>
              <a:ea typeface="微软雅黑" panose="020B0503020204020204" charset="-122"/>
              <a:sym typeface="Arial" panose="020B0604020202020204" pitchFamily="34" charset="0"/>
            </a:endParaRPr>
          </a:p>
          <a:p>
            <a:pPr fontAlgn="auto"/>
            <a:r>
              <a:rPr lang="en-US" altLang="zh-CN" sz="2800" b="1" strike="noStrike" noProof="1">
                <a:solidFill>
                  <a:srgbClr val="0070C0"/>
                </a:solidFill>
                <a:latin typeface="Arial" panose="020B0604020202020204" pitchFamily="34" charset="0"/>
                <a:ea typeface="微软雅黑" panose="020B0503020204020204" charset="-122"/>
                <a:cs typeface="+mn-cs"/>
              </a:rPr>
              <a:t>MVC</a:t>
            </a:r>
            <a:r>
              <a:rPr lang="zh-CN" altLang="zh-CN" sz="2800" b="1" strike="noStrike" noProof="1">
                <a:solidFill>
                  <a:srgbClr val="0070C0"/>
                </a:solidFill>
                <a:latin typeface="Arial" panose="020B0604020202020204" pitchFamily="34" charset="0"/>
                <a:ea typeface="微软雅黑" panose="020B0503020204020204" charset="-122"/>
                <a:cs typeface="+mn-cs"/>
              </a:rPr>
              <a:t>设计</a:t>
            </a:r>
            <a:endParaRPr lang="zh-CN" altLang="en-US" sz="1200" b="1"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●在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增加学分统计方法credit_statistics；</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 在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“shared/_sidenav”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视图中增加“学分统计”列表项，调用</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中的credit_statistics方法，在菜单栏显示已选总学分；</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●增加“</a:t>
            </a:r>
            <a:r>
              <a:rPr lang="en-US" altLang="zh-CN" sz="1600" b="1" noProof="0" dirty="0">
                <a:solidFill>
                  <a:srgbClr val="0070C0"/>
                </a:solidFill>
                <a:latin typeface="等线" panose="02010600030101010101" charset="-122"/>
                <a:ea typeface="等线" panose="02010600030101010101" charset="-122"/>
                <a:sym typeface="+mn-ea"/>
              </a:rPr>
              <a:t>Courses</a:t>
            </a:r>
            <a:r>
              <a:rPr kumimoji="0" lang="en-US" altLang="zh-CN" sz="1600" b="1" noProof="0" dirty="0">
                <a:ln>
                  <a:noFill/>
                </a:ln>
                <a:solidFill>
                  <a:srgbClr val="0070C0"/>
                </a:solidFill>
                <a:effectLst/>
                <a:uLnTx/>
                <a:uFillTx/>
                <a:latin typeface="等线" panose="02010600030101010101" charset="-122"/>
                <a:ea typeface="等线" panose="02010600030101010101" charset="-122"/>
                <a:sym typeface="+mn-ea"/>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credit_statistics”视图，显示“公共选修课”、“专业学位课”以及“总学分”的已选学分统计信息。</a:t>
            </a:r>
            <a:endParaRPr lang="zh-CN" altLang="en-US" sz="1600" strike="noStrike" noProof="1">
              <a:solidFill>
                <a:srgbClr val="0070C0"/>
              </a:solidFill>
              <a:ea typeface="微软雅黑" panose="020B0503020204020204" charset="-122"/>
              <a:sym typeface="Arial" panose="020B0604020202020204" pitchFamily="34" charset="0"/>
            </a:endParaRPr>
          </a:p>
          <a:p>
            <a:pPr marL="171450" indent="-171450" fontAlgn="auto">
              <a:buFont typeface="Wingdings" panose="05000000000000000000" charset="0"/>
              <a:buChar char="l"/>
            </a:pP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在</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credit_statistics</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视图中加入下拉框，进行学生类型的选择，将参数</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type</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传回 </a:t>
            </a:r>
            <a:r>
              <a:rPr lang="en-US" altLang="zh-CN"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courses_controller.rb </a:t>
            </a:r>
            <a:r>
              <a:rPr lang="zh-CN" altLang="en-US" sz="1600" strike="noStrike" noProof="1">
                <a:solidFill>
                  <a:srgbClr val="0070C0"/>
                </a:solidFill>
                <a:latin typeface="Arial" panose="020B0604020202020204" pitchFamily="34" charset="0"/>
                <a:ea typeface="微软雅黑" panose="020B0503020204020204" charset="-122"/>
                <a:cs typeface="+mn-cs"/>
                <a:sym typeface="Arial" panose="020B0604020202020204" pitchFamily="34" charset="0"/>
              </a:rPr>
              <a:t>中的credit_statistics方法中</a:t>
            </a:r>
            <a:endParaRPr lang="zh-CN" altLang="en-US" sz="1600" strike="noStrike" noProof="1">
              <a:solidFill>
                <a:srgbClr val="0070C0"/>
              </a:solidFill>
              <a:ea typeface="微软雅黑" panose="020B0503020204020204" charset="-122"/>
              <a:sym typeface="Arial" panose="020B0604020202020204" pitchFamily="34" charset="0"/>
            </a:endParaRPr>
          </a:p>
          <a:p>
            <a:pPr fontAlgn="auto"/>
            <a:endParaRPr lang="zh-CN" altLang="en-US" sz="1600" strike="noStrike" noProof="1">
              <a:solidFill>
                <a:srgbClr val="0070C0"/>
              </a:solidFill>
              <a:ea typeface="微软雅黑" panose="020B0503020204020204" charset="-122"/>
              <a:sym typeface="Arial" panose="020B0604020202020204" pitchFamily="34" charset="0"/>
            </a:endParaRPr>
          </a:p>
        </p:txBody>
      </p:sp>
      <p:sp>
        <p:nvSpPr>
          <p:cNvPr id="7" name="Text Placeholder 3"/>
          <p:cNvSpPr txBox="1"/>
          <p:nvPr/>
        </p:nvSpPr>
        <p:spPr>
          <a:xfrm>
            <a:off x="3098165" y="269558"/>
            <a:ext cx="2647950"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grpSp>
        <p:nvGrpSpPr>
          <p:cNvPr id="2" name="组合 1"/>
          <p:cNvGrpSpPr/>
          <p:nvPr/>
        </p:nvGrpSpPr>
        <p:grpSpPr>
          <a:xfrm>
            <a:off x="180082" y="1247330"/>
            <a:ext cx="4180205" cy="2545651"/>
            <a:chOff x="2602088" y="1253067"/>
            <a:chExt cx="7243867" cy="4140425"/>
          </a:xfrm>
          <a:solidFill>
            <a:srgbClr val="3F3E40"/>
          </a:solidFill>
        </p:grpSpPr>
        <p:sp>
          <p:nvSpPr>
            <p:cNvPr id="3" name="流程图: 可选过程 2"/>
            <p:cNvSpPr/>
            <p:nvPr/>
          </p:nvSpPr>
          <p:spPr>
            <a:xfrm>
              <a:off x="2602088"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可选过程 23"/>
            <p:cNvSpPr/>
            <p:nvPr/>
          </p:nvSpPr>
          <p:spPr>
            <a:xfrm>
              <a:off x="5322710" y="1253067"/>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 name="流程图: 可选过程 24"/>
            <p:cNvSpPr/>
            <p:nvPr/>
          </p:nvSpPr>
          <p:spPr>
            <a:xfrm>
              <a:off x="8172078" y="1254100"/>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6" name="流程图: 可选过程 25"/>
            <p:cNvSpPr/>
            <p:nvPr/>
          </p:nvSpPr>
          <p:spPr>
            <a:xfrm>
              <a:off x="8043516" y="2516192"/>
              <a:ext cx="1802439" cy="1614280"/>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/credit_statics</a:t>
              </a:r>
              <a:r>
                <a:rPr lang="zh-CN" altLang="en-US" sz="1100" dirty="0">
                  <a:solidFill>
                    <a:schemeClr val="bg1"/>
                  </a:solidFill>
                  <a:latin typeface="Arial" panose="020B0604020202020204" pitchFamily="34" charset="0"/>
                  <a:ea typeface="微软雅黑" panose="020B0503020204020204" charset="-122"/>
                  <a:sym typeface="Arial" panose="020B0604020202020204" pitchFamily="34" charset="0"/>
                </a:rPr>
                <a:t> </a:t>
              </a:r>
              <a:r>
                <a:rPr lang="en-US" altLang="zh-CN" sz="1100" dirty="0">
                  <a:solidFill>
                    <a:schemeClr val="bg1"/>
                  </a:solidFill>
                  <a:latin typeface="Arial" panose="020B0604020202020204" pitchFamily="34" charset="0"/>
                  <a:ea typeface="微软雅黑" panose="020B0503020204020204" charset="-122"/>
                  <a:sym typeface="Arial" panose="020B0604020202020204" pitchFamily="34" charset="0"/>
                </a:rPr>
                <a:t>s</a:t>
              </a:r>
              <a:r>
                <a:rPr lang="en-US" altLang="zh-CN" sz="1100" b="1" noProof="0" dirty="0">
                  <a:solidFill>
                    <a:prstClr val="white"/>
                  </a:solidFill>
                  <a:latin typeface="等线" panose="02010600030101010101" charset="-122"/>
                  <a:ea typeface="等线" panose="02010600030101010101" charset="-122"/>
                  <a:sym typeface="Arial" panose="020B0604020202020204" pitchFamily="34" charset="0"/>
                </a:rPr>
                <a:t>hared/_sidenav</a:t>
              </a:r>
              <a:endParaRPr kumimoji="0" lang="en-US" altLang="zh-CN" sz="1100" b="1" i="0" u="none" strike="noStrike" kern="1200" cap="none" spc="0" normalizeH="0" baseline="0" noProof="0" dirty="0">
                <a:solidFill>
                  <a:prstClr val="white"/>
                </a:solidFill>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p:cNvSpPr/>
            <p:nvPr/>
          </p:nvSpPr>
          <p:spPr>
            <a:xfrm>
              <a:off x="5322710" y="3016955"/>
              <a:ext cx="1546577" cy="612649"/>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p:cNvSpPr/>
            <p:nvPr/>
          </p:nvSpPr>
          <p:spPr>
            <a:xfrm>
              <a:off x="5322710" y="4780844"/>
              <a:ext cx="1546577" cy="612648"/>
            </a:xfrm>
            <a:prstGeom prst="flowChartAlternate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strike="noStrike"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磁盘 28"/>
            <p:cNvSpPr/>
            <p:nvPr/>
          </p:nvSpPr>
          <p:spPr>
            <a:xfrm>
              <a:off x="2918176" y="4780844"/>
              <a:ext cx="914400" cy="612648"/>
            </a:xfrm>
            <a:prstGeom prst="flowChartMagneticDisk">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0" name="直接箭头连接符 29"/>
            <p:cNvSpPr/>
            <p:nvPr/>
          </p:nv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1" name="直接箭头连接符 30"/>
            <p:cNvSpPr/>
            <p:nvPr/>
          </p:nv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2" name="直接箭头连接符 31"/>
            <p:cNvSpPr/>
            <p:nvPr/>
          </p:nvSpPr>
          <p:spPr>
            <a:xfrm>
              <a:off x="6869287" y="3323279"/>
              <a:ext cx="1175217"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3" name="直接箭头连接符 32"/>
            <p:cNvSpPr/>
            <p:nvPr/>
          </p:nvSpPr>
          <p:spPr>
            <a:xfrm flipV="1">
              <a:off x="8945083" y="1866405"/>
              <a:ext cx="0" cy="649637"/>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4" name="直接箭头连接符 33"/>
            <p:cNvSpPr/>
            <p:nvPr/>
          </p:nv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5" name="直接箭头连接符 34"/>
            <p:cNvSpPr/>
            <p:nvPr/>
          </p:nv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6" name="直接箭头连接符 35"/>
            <p:cNvSpPr/>
            <p:nvPr/>
          </p:nv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sp>
          <p:nvSpPr>
            <p:cNvPr id="37" name="直接箭头连接符 36"/>
            <p:cNvSpPr/>
            <p:nvPr/>
          </p:nv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sp>
      </p:grpSp>
    </p:spTree>
    <p:extLst>
      <p:ext uri="{BB962C8B-B14F-4D97-AF65-F5344CB8AC3E}">
        <p14:creationId xmlns:p14="http://schemas.microsoft.com/office/powerpoint/2010/main" val="953182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9016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777240" y="1184910"/>
            <a:ext cx="773557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学生登陆选课系统后，可以在左侧菜单栏</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项看到当前已选学分。</a:t>
            </a:r>
          </a:p>
          <a:p>
            <a:pPr marL="285750" indent="-285750">
              <a:buFont typeface="Wingdings" panose="05000000000000000000" charset="0"/>
              <a:buChar char="l"/>
            </a:pP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4" name="图片 3"/>
          <p:cNvPicPr>
            <a:picLocks noChangeAspect="1"/>
          </p:cNvPicPr>
          <p:nvPr/>
        </p:nvPicPr>
        <p:blipFill>
          <a:blip r:embed="rId2"/>
          <a:stretch>
            <a:fillRect/>
          </a:stretch>
        </p:blipFill>
        <p:spPr>
          <a:xfrm>
            <a:off x="3185160" y="2526030"/>
            <a:ext cx="2773045" cy="336804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533166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90165"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513080" y="1224915"/>
            <a:ext cx="8333105"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点击进入</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界面，可以显示该生培养方案下所需修习的公共必修学分、公共选修学分、学位课学分和总学分要求以及当前所选课程学分和已获得学分</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5" name="图片 4"/>
          <p:cNvPicPr>
            <a:picLocks noChangeAspect="1"/>
          </p:cNvPicPr>
          <p:nvPr/>
        </p:nvPicPr>
        <p:blipFill>
          <a:blip r:embed="rId2"/>
          <a:stretch>
            <a:fillRect/>
          </a:stretch>
        </p:blipFill>
        <p:spPr>
          <a:xfrm>
            <a:off x="593725" y="2835910"/>
            <a:ext cx="8172450" cy="306705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235072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txBox="1"/>
          <p:nvPr/>
        </p:nvSpPr>
        <p:spPr>
          <a:xfrm>
            <a:off x="3098165" y="269558"/>
            <a:ext cx="2560320" cy="307340"/>
          </a:xfrm>
          <a:prstGeom prst="rect">
            <a:avLst/>
          </a:prstGeom>
        </p:spPr>
        <p:txBody>
          <a:bodyPr wrap="square" lIns="0" tIns="0" rIns="0" bIns="0" anchor="ctr" anchorCtr="0">
            <a:spAutoFit/>
            <a:scene3d>
              <a:camera prst="orthographicFront"/>
              <a:lightRig rig="threePt" dir="t"/>
            </a:scene3d>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fontAlgn="auto">
              <a:spcBef>
                <a:spcPct val="20000"/>
              </a:spcBef>
              <a:defRPr/>
            </a:pPr>
            <a:r>
              <a:rPr lang="zh-CN" altLang="en-US" sz="2000" strike="noStrike" noProof="1">
                <a:solidFill>
                  <a:schemeClr val="tx1"/>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mn-cs"/>
                <a:sym typeface="Arial" panose="020B0604020202020204" pitchFamily="34" charset="0"/>
              </a:rPr>
              <a:t>学生角色学分统计功能</a:t>
            </a:r>
          </a:p>
        </p:txBody>
      </p:sp>
      <p:sp>
        <p:nvSpPr>
          <p:cNvPr id="6147" name="文本框 40"/>
          <p:cNvSpPr/>
          <p:nvPr/>
        </p:nvSpPr>
        <p:spPr>
          <a:xfrm>
            <a:off x="294640" y="1302385"/>
            <a:ext cx="8361680" cy="2375535"/>
          </a:xfrm>
          <a:prstGeom prst="rect">
            <a:avLst/>
          </a:prstGeom>
          <a:noFill/>
          <a:ln w="9525">
            <a:noFill/>
          </a:ln>
        </p:spPr>
        <p:txBody>
          <a:bodyPr wrap="square" lIns="67391" tIns="33696" rIns="67391" bIns="33696" anchor="t">
            <a:spAutoFit/>
          </a:bodyPr>
          <a:lstStyle/>
          <a:p>
            <a:r>
              <a:rPr lang="zh-CN" altLang="en-US" sz="2800" b="1" dirty="0">
                <a:solidFill>
                  <a:srgbClr val="0070C0"/>
                </a:solidFill>
                <a:latin typeface="Arial" panose="020B0604020202020204" pitchFamily="34" charset="0"/>
                <a:ea typeface="微软雅黑" panose="020B0503020204020204" charset="-122"/>
                <a:sym typeface="Arial" panose="020B0604020202020204" pitchFamily="34" charset="0"/>
              </a:rPr>
              <a:t>完成情况</a:t>
            </a:r>
            <a:endParaRPr lang="zh-CN" altLang="en-US"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学生在</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学分统计</a:t>
            </a:r>
            <a:r>
              <a:rPr lang="en-US" altLang="zh-CN" dirty="0">
                <a:solidFill>
                  <a:srgbClr val="0070C0"/>
                </a:solidFill>
                <a:latin typeface="Arial" panose="020B0604020202020204" pitchFamily="34" charset="0"/>
                <a:ea typeface="微软雅黑" panose="020B0503020204020204" charset="-122"/>
                <a:sym typeface="Arial" panose="020B0604020202020204" pitchFamily="34" charset="0"/>
              </a:rPr>
              <a:t>”</a:t>
            </a:r>
            <a:r>
              <a:rPr lang="zh-CN" altLang="en-US" dirty="0">
                <a:solidFill>
                  <a:srgbClr val="0070C0"/>
                </a:solidFill>
                <a:latin typeface="Arial" panose="020B0604020202020204" pitchFamily="34" charset="0"/>
                <a:ea typeface="微软雅黑" panose="020B0503020204020204" charset="-122"/>
                <a:sym typeface="Arial" panose="020B0604020202020204" pitchFamily="34" charset="0"/>
              </a:rPr>
              <a:t>界面可以根据自己的就读类型选择自己对应的培养方案和已选学分统计。</a:t>
            </a: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pPr marL="285750" indent="-285750">
              <a:buFont typeface="Wingdings" panose="05000000000000000000" charset="0"/>
              <a:buChar char="l"/>
            </a:pPr>
            <a:endParaRPr lang="zh-CN" altLang="en-US"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a:p>
            <a:endParaRPr lang="zh-CN" altLang="en-US" sz="1600" dirty="0">
              <a:solidFill>
                <a:srgbClr val="0070C0"/>
              </a:solidFill>
              <a:latin typeface="Arial" panose="020B0604020202020204" pitchFamily="34" charset="0"/>
              <a:ea typeface="微软雅黑" panose="020B0503020204020204" charset="-122"/>
              <a:sym typeface="Arial" panose="020B0604020202020204" pitchFamily="34" charset="0"/>
            </a:endParaRPr>
          </a:p>
        </p:txBody>
      </p:sp>
      <p:pic>
        <p:nvPicPr>
          <p:cNvPr id="2" name="图片 1"/>
          <p:cNvPicPr>
            <a:picLocks noChangeAspect="1"/>
          </p:cNvPicPr>
          <p:nvPr/>
        </p:nvPicPr>
        <p:blipFill>
          <a:blip r:embed="rId2"/>
          <a:stretch>
            <a:fillRect/>
          </a:stretch>
        </p:blipFill>
        <p:spPr>
          <a:xfrm>
            <a:off x="418465" y="2510790"/>
            <a:ext cx="7611110" cy="2746375"/>
          </a:xfrm>
          <a:prstGeom prst="rect">
            <a:avLst/>
          </a:prstGeom>
        </p:spPr>
      </p:pic>
      <p:pic>
        <p:nvPicPr>
          <p:cNvPr id="3" name="图片 2"/>
          <p:cNvPicPr>
            <a:picLocks noChangeAspect="1"/>
          </p:cNvPicPr>
          <p:nvPr/>
        </p:nvPicPr>
        <p:blipFill>
          <a:blip r:embed="rId3"/>
          <a:stretch>
            <a:fillRect/>
          </a:stretch>
        </p:blipFill>
        <p:spPr>
          <a:xfrm>
            <a:off x="941070" y="2716530"/>
            <a:ext cx="7261860" cy="3002280"/>
          </a:xfrm>
          <a:prstGeom prst="rect">
            <a:avLst/>
          </a:prstGeom>
        </p:spPr>
      </p:pic>
      <p:pic>
        <p:nvPicPr>
          <p:cNvPr id="6" name="图片 5"/>
          <p:cNvPicPr>
            <a:picLocks noChangeAspect="1"/>
          </p:cNvPicPr>
          <p:nvPr/>
        </p:nvPicPr>
        <p:blipFill>
          <a:blip r:embed="rId4"/>
          <a:stretch>
            <a:fillRect/>
          </a:stretch>
        </p:blipFill>
        <p:spPr>
          <a:xfrm>
            <a:off x="1520825" y="2898140"/>
            <a:ext cx="7233285" cy="2820670"/>
          </a:xfrm>
          <a:prstGeom prst="rect">
            <a:avLst/>
          </a:prstGeom>
        </p:spPr>
      </p:pic>
    </p:spTree>
    <p:extLst>
      <p:ext uri="{BB962C8B-B14F-4D97-AF65-F5344CB8AC3E}">
        <p14:creationId xmlns:p14="http://schemas.microsoft.com/office/powerpoint/2010/main" val="22720015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E5B4E7-6530-44C7-8470-6367AE32E20B}"/>
              </a:ext>
            </a:extLst>
          </p:cNvPr>
          <p:cNvSpPr txBox="1"/>
          <p:nvPr/>
        </p:nvSpPr>
        <p:spPr>
          <a:xfrm>
            <a:off x="2087724" y="2890391"/>
            <a:ext cx="4968552" cy="1077218"/>
          </a:xfrm>
          <a:prstGeom prst="rect">
            <a:avLst/>
          </a:prstGeom>
          <a:noFill/>
        </p:spPr>
        <p:txBody>
          <a:bodyPr wrap="square" rtlCol="0">
            <a:spAutoFit/>
          </a:bodyPr>
          <a:lstStyle/>
          <a:p>
            <a:pPr algn="ctr"/>
            <a:r>
              <a:rPr lang="zh-CN" altLang="en-US" sz="3200" dirty="0"/>
              <a:t>学生和老师角色功能实现</a:t>
            </a:r>
            <a:endParaRPr lang="en-US" altLang="zh-CN" sz="3200" dirty="0"/>
          </a:p>
          <a:p>
            <a:pPr algn="ctr"/>
            <a:r>
              <a:rPr lang="zh-CN" altLang="en-US" sz="3200" dirty="0"/>
              <a:t>杜富强</a:t>
            </a:r>
          </a:p>
        </p:txBody>
      </p:sp>
    </p:spTree>
    <p:extLst>
      <p:ext uri="{BB962C8B-B14F-4D97-AF65-F5344CB8AC3E}">
        <p14:creationId xmlns:p14="http://schemas.microsoft.com/office/powerpoint/2010/main" val="2336916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学生角色</a:t>
            </a:r>
          </a:p>
        </p:txBody>
      </p:sp>
      <p:grpSp>
        <p:nvGrpSpPr>
          <p:cNvPr id="114" name="组合 113">
            <a:extLst>
              <a:ext uri="{FF2B5EF4-FFF2-40B4-BE49-F238E27FC236}">
                <a16:creationId xmlns:a16="http://schemas.microsoft.com/office/drawing/2014/main" id="{63F43927-F592-40A5-B697-24E0D9E582D2}"/>
              </a:ext>
            </a:extLst>
          </p:cNvPr>
          <p:cNvGrpSpPr/>
          <p:nvPr/>
        </p:nvGrpSpPr>
        <p:grpSpPr>
          <a:xfrm>
            <a:off x="2856723" y="1412776"/>
            <a:ext cx="2487433" cy="1735229"/>
            <a:chOff x="2856723" y="1412776"/>
            <a:chExt cx="2487433" cy="1735229"/>
          </a:xfrm>
        </p:grpSpPr>
        <p:sp>
          <p:nvSpPr>
            <p:cNvPr id="9" name="文本框 8">
              <a:extLst>
                <a:ext uri="{FF2B5EF4-FFF2-40B4-BE49-F238E27FC236}">
                  <a16:creationId xmlns:a16="http://schemas.microsoft.com/office/drawing/2014/main" id="{180FA322-B5ED-4817-AB52-3C4104693F81}"/>
                </a:ext>
              </a:extLst>
            </p:cNvPr>
            <p:cNvSpPr txBox="1"/>
            <p:nvPr/>
          </p:nvSpPr>
          <p:spPr>
            <a:xfrm>
              <a:off x="3275930" y="1412776"/>
              <a:ext cx="1569660"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查询所需课程</a:t>
              </a:r>
            </a:p>
          </p:txBody>
        </p:sp>
        <p:grpSp>
          <p:nvGrpSpPr>
            <p:cNvPr id="26" name="组合 25">
              <a:extLst>
                <a:ext uri="{FF2B5EF4-FFF2-40B4-BE49-F238E27FC236}">
                  <a16:creationId xmlns:a16="http://schemas.microsoft.com/office/drawing/2014/main" id="{3F578E88-2A54-4AB0-B29E-93EF9A7B014C}"/>
                </a:ext>
              </a:extLst>
            </p:cNvPr>
            <p:cNvGrpSpPr/>
            <p:nvPr/>
          </p:nvGrpSpPr>
          <p:grpSpPr>
            <a:xfrm>
              <a:off x="2856723" y="2127701"/>
              <a:ext cx="2487433" cy="1020304"/>
              <a:chOff x="4724331" y="2427906"/>
              <a:chExt cx="2487433" cy="1020304"/>
            </a:xfrm>
          </p:grpSpPr>
          <p:sp>
            <p:nvSpPr>
              <p:cNvPr id="27" name="文本框 26">
                <a:extLst>
                  <a:ext uri="{FF2B5EF4-FFF2-40B4-BE49-F238E27FC236}">
                    <a16:creationId xmlns:a16="http://schemas.microsoft.com/office/drawing/2014/main" id="{C8C78E7F-7E13-41FC-A93E-9CAE88E1E0CC}"/>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学院查询</a:t>
                </a:r>
              </a:p>
            </p:txBody>
          </p:sp>
          <p:sp>
            <p:nvSpPr>
              <p:cNvPr id="28" name="文本框 27">
                <a:extLst>
                  <a:ext uri="{FF2B5EF4-FFF2-40B4-BE49-F238E27FC236}">
                    <a16:creationId xmlns:a16="http://schemas.microsoft.com/office/drawing/2014/main" id="{A4C1F771-C4A4-44CB-81BB-20A481C83829}"/>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课程类型</a:t>
                </a:r>
              </a:p>
            </p:txBody>
          </p:sp>
          <p:sp>
            <p:nvSpPr>
              <p:cNvPr id="29" name="文本框 28">
                <a:extLst>
                  <a:ext uri="{FF2B5EF4-FFF2-40B4-BE49-F238E27FC236}">
                    <a16:creationId xmlns:a16="http://schemas.microsoft.com/office/drawing/2014/main" id="{48A5E23B-E90A-410B-96B5-A6D7C5E846C4}"/>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时间查询</a:t>
                </a:r>
              </a:p>
            </p:txBody>
          </p:sp>
          <p:sp>
            <p:nvSpPr>
              <p:cNvPr id="32" name="文本框 31">
                <a:extLst>
                  <a:ext uri="{FF2B5EF4-FFF2-40B4-BE49-F238E27FC236}">
                    <a16:creationId xmlns:a16="http://schemas.microsoft.com/office/drawing/2014/main" id="{03B54041-86D5-4138-8B2C-CF62094EC657}"/>
                  </a:ext>
                </a:extLst>
              </p:cNvPr>
              <p:cNvSpPr txBox="1"/>
              <p:nvPr/>
            </p:nvSpPr>
            <p:spPr>
              <a:xfrm>
                <a:off x="6750099" y="2427906"/>
                <a:ext cx="461665" cy="1015663"/>
              </a:xfrm>
              <a:prstGeom prst="rect">
                <a:avLst/>
              </a:prstGeom>
              <a:noFill/>
              <a:ln>
                <a:solidFill>
                  <a:schemeClr val="tx1"/>
                </a:solidFill>
              </a:ln>
            </p:spPr>
            <p:txBody>
              <a:bodyPr vert="eaVert" wrap="none" rtlCol="0">
                <a:spAutoFit/>
              </a:bodyPr>
              <a:lstStyle/>
              <a:p>
                <a:r>
                  <a:rPr lang="zh-CN" altLang="en-US" dirty="0"/>
                  <a:t>课程名称</a:t>
                </a:r>
              </a:p>
            </p:txBody>
          </p:sp>
        </p:grpSp>
        <p:cxnSp>
          <p:nvCxnSpPr>
            <p:cNvPr id="39" name="连接符: 肘形 38">
              <a:extLst>
                <a:ext uri="{FF2B5EF4-FFF2-40B4-BE49-F238E27FC236}">
                  <a16:creationId xmlns:a16="http://schemas.microsoft.com/office/drawing/2014/main" id="{56A57DCD-266B-43C9-A99F-96CD49DC5503}"/>
                </a:ext>
              </a:extLst>
            </p:cNvPr>
            <p:cNvCxnSpPr>
              <a:stCxn id="9" idx="2"/>
              <a:endCxn id="27" idx="0"/>
            </p:cNvCxnSpPr>
            <p:nvPr/>
          </p:nvCxnSpPr>
          <p:spPr>
            <a:xfrm rot="5400000">
              <a:off x="3401362" y="1468302"/>
              <a:ext cx="345593" cy="9732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40BBF8D0-F830-48DC-8B3E-F83F5664913F}"/>
                </a:ext>
              </a:extLst>
            </p:cNvPr>
            <p:cNvCxnSpPr>
              <a:stCxn id="9" idx="2"/>
              <a:endCxn id="28" idx="0"/>
            </p:cNvCxnSpPr>
            <p:nvPr/>
          </p:nvCxnSpPr>
          <p:spPr>
            <a:xfrm rot="5400000">
              <a:off x="3736669" y="1808251"/>
              <a:ext cx="350234" cy="29794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846C9027-D44D-41C9-8A64-F68D534C690A}"/>
                </a:ext>
              </a:extLst>
            </p:cNvPr>
            <p:cNvCxnSpPr>
              <a:stCxn id="9" idx="2"/>
              <a:endCxn id="29" idx="0"/>
            </p:cNvCxnSpPr>
            <p:nvPr/>
          </p:nvCxnSpPr>
          <p:spPr>
            <a:xfrm rot="16200000" flipH="1">
              <a:off x="4076618" y="1766250"/>
              <a:ext cx="345593" cy="37730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7505AA0D-448B-4DDB-84FB-7465A57389A5}"/>
                </a:ext>
              </a:extLst>
            </p:cNvPr>
            <p:cNvCxnSpPr>
              <a:stCxn id="9" idx="2"/>
              <a:endCxn id="32" idx="0"/>
            </p:cNvCxnSpPr>
            <p:nvPr/>
          </p:nvCxnSpPr>
          <p:spPr>
            <a:xfrm rot="16200000" flipH="1">
              <a:off x="4414246" y="1428622"/>
              <a:ext cx="345593" cy="105256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ACACF6B4-8CAA-4494-89ED-9AE796D7A517}"/>
              </a:ext>
            </a:extLst>
          </p:cNvPr>
          <p:cNvGrpSpPr/>
          <p:nvPr/>
        </p:nvGrpSpPr>
        <p:grpSpPr>
          <a:xfrm>
            <a:off x="6247596" y="1419813"/>
            <a:ext cx="1812177" cy="1718910"/>
            <a:chOff x="6247596" y="1419813"/>
            <a:chExt cx="1812177" cy="1718910"/>
          </a:xfrm>
        </p:grpSpPr>
        <p:sp>
          <p:nvSpPr>
            <p:cNvPr id="12" name="文本框 11">
              <a:extLst>
                <a:ext uri="{FF2B5EF4-FFF2-40B4-BE49-F238E27FC236}">
                  <a16:creationId xmlns:a16="http://schemas.microsoft.com/office/drawing/2014/main" id="{74102429-0DD7-495D-8B6D-C6691140446E}"/>
                </a:ext>
              </a:extLst>
            </p:cNvPr>
            <p:cNvSpPr txBox="1"/>
            <p:nvPr/>
          </p:nvSpPr>
          <p:spPr>
            <a:xfrm>
              <a:off x="6585094"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选择课程</a:t>
              </a:r>
            </a:p>
          </p:txBody>
        </p:sp>
        <p:grpSp>
          <p:nvGrpSpPr>
            <p:cNvPr id="21" name="组合 20">
              <a:extLst>
                <a:ext uri="{FF2B5EF4-FFF2-40B4-BE49-F238E27FC236}">
                  <a16:creationId xmlns:a16="http://schemas.microsoft.com/office/drawing/2014/main" id="{66820B82-638B-43BE-A7C9-797A7CBEA062}"/>
                </a:ext>
              </a:extLst>
            </p:cNvPr>
            <p:cNvGrpSpPr/>
            <p:nvPr/>
          </p:nvGrpSpPr>
          <p:grpSpPr>
            <a:xfrm>
              <a:off x="6247596" y="2118419"/>
              <a:ext cx="1812177" cy="1020304"/>
              <a:chOff x="4724331" y="2427906"/>
              <a:chExt cx="1812177" cy="1020304"/>
            </a:xfrm>
          </p:grpSpPr>
          <p:sp>
            <p:nvSpPr>
              <p:cNvPr id="18" name="文本框 17">
                <a:extLst>
                  <a:ext uri="{FF2B5EF4-FFF2-40B4-BE49-F238E27FC236}">
                    <a16:creationId xmlns:a16="http://schemas.microsoft.com/office/drawing/2014/main" id="{BEE7D9A5-B9D4-4EB1-B69F-3B93D214B6E4}"/>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已选冲突</a:t>
                </a:r>
              </a:p>
            </p:txBody>
          </p:sp>
          <p:sp>
            <p:nvSpPr>
              <p:cNvPr id="19" name="文本框 18">
                <a:extLst>
                  <a:ext uri="{FF2B5EF4-FFF2-40B4-BE49-F238E27FC236}">
                    <a16:creationId xmlns:a16="http://schemas.microsoft.com/office/drawing/2014/main" id="{2991DE47-D2B2-4E5E-A692-ABBC0761CA91}"/>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人数限制</a:t>
                </a:r>
              </a:p>
            </p:txBody>
          </p:sp>
          <p:sp>
            <p:nvSpPr>
              <p:cNvPr id="20" name="文本框 19">
                <a:extLst>
                  <a:ext uri="{FF2B5EF4-FFF2-40B4-BE49-F238E27FC236}">
                    <a16:creationId xmlns:a16="http://schemas.microsoft.com/office/drawing/2014/main" id="{AB1E990C-44DB-423C-BBB0-93112D60325F}"/>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时间冲突</a:t>
                </a:r>
              </a:p>
            </p:txBody>
          </p:sp>
        </p:grpSp>
        <p:cxnSp>
          <p:nvCxnSpPr>
            <p:cNvPr id="47" name="连接符: 肘形 46">
              <a:extLst>
                <a:ext uri="{FF2B5EF4-FFF2-40B4-BE49-F238E27FC236}">
                  <a16:creationId xmlns:a16="http://schemas.microsoft.com/office/drawing/2014/main" id="{3567F09D-0B78-4B81-8BB3-B5F89CAFC17E}"/>
                </a:ext>
              </a:extLst>
            </p:cNvPr>
            <p:cNvCxnSpPr>
              <a:stCxn id="12" idx="2"/>
              <a:endCxn id="18" idx="0"/>
            </p:cNvCxnSpPr>
            <p:nvPr/>
          </p:nvCxnSpPr>
          <p:spPr>
            <a:xfrm rot="5400000">
              <a:off x="6644124" y="1623451"/>
              <a:ext cx="329274" cy="660663"/>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 name="连接符: 肘形 48">
              <a:extLst>
                <a:ext uri="{FF2B5EF4-FFF2-40B4-BE49-F238E27FC236}">
                  <a16:creationId xmlns:a16="http://schemas.microsoft.com/office/drawing/2014/main" id="{BE44F956-FFB4-4D20-BF62-6A4E82B87F28}"/>
                </a:ext>
              </a:extLst>
            </p:cNvPr>
            <p:cNvCxnSpPr>
              <a:cxnSpLocks/>
              <a:stCxn id="12" idx="2"/>
              <a:endCxn id="19" idx="0"/>
            </p:cNvCxnSpPr>
            <p:nvPr/>
          </p:nvCxnSpPr>
          <p:spPr>
            <a:xfrm rot="16200000" flipH="1">
              <a:off x="6979431" y="1948805"/>
              <a:ext cx="333915" cy="1459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50">
              <a:extLst>
                <a:ext uri="{FF2B5EF4-FFF2-40B4-BE49-F238E27FC236}">
                  <a16:creationId xmlns:a16="http://schemas.microsoft.com/office/drawing/2014/main" id="{308EC066-C986-427F-8681-FDE63FB64517}"/>
                </a:ext>
              </a:extLst>
            </p:cNvPr>
            <p:cNvCxnSpPr>
              <a:stCxn id="12" idx="2"/>
              <a:endCxn id="20" idx="0"/>
            </p:cNvCxnSpPr>
            <p:nvPr/>
          </p:nvCxnSpPr>
          <p:spPr>
            <a:xfrm rot="16200000" flipH="1">
              <a:off x="7319379" y="1608857"/>
              <a:ext cx="329274" cy="68984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a:extLst>
              <a:ext uri="{FF2B5EF4-FFF2-40B4-BE49-F238E27FC236}">
                <a16:creationId xmlns:a16="http://schemas.microsoft.com/office/drawing/2014/main" id="{5226C76C-09B5-4F11-B84D-B6D34AE9B713}"/>
              </a:ext>
            </a:extLst>
          </p:cNvPr>
          <p:cNvCxnSpPr>
            <a:stCxn id="8" idx="3"/>
            <a:endCxn id="9" idx="1"/>
          </p:cNvCxnSpPr>
          <p:nvPr/>
        </p:nvCxnSpPr>
        <p:spPr>
          <a:xfrm flipV="1">
            <a:off x="2121768" y="1597442"/>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E038FA4F-3539-4208-9EE5-FA12620941F6}"/>
              </a:ext>
            </a:extLst>
          </p:cNvPr>
          <p:cNvCxnSpPr>
            <a:stCxn id="9" idx="3"/>
            <a:endCxn id="12" idx="1"/>
          </p:cNvCxnSpPr>
          <p:nvPr/>
        </p:nvCxnSpPr>
        <p:spPr>
          <a:xfrm>
            <a:off x="4845590" y="1597442"/>
            <a:ext cx="1739504"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a:extLst>
              <a:ext uri="{FF2B5EF4-FFF2-40B4-BE49-F238E27FC236}">
                <a16:creationId xmlns:a16="http://schemas.microsoft.com/office/drawing/2014/main" id="{664A5677-F90A-4AC4-AA9F-49CC77D7E930}"/>
              </a:ext>
            </a:extLst>
          </p:cNvPr>
          <p:cNvCxnSpPr>
            <a:stCxn id="12" idx="3"/>
            <a:endCxn id="14" idx="3"/>
          </p:cNvCxnSpPr>
          <p:nvPr/>
        </p:nvCxnSpPr>
        <p:spPr>
          <a:xfrm>
            <a:off x="7693090" y="1604479"/>
            <a:ext cx="135270" cy="1944216"/>
          </a:xfrm>
          <a:prstGeom prst="bentConnector3">
            <a:avLst>
              <a:gd name="adj1" fmla="val 6800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a:extLst>
              <a:ext uri="{FF2B5EF4-FFF2-40B4-BE49-F238E27FC236}">
                <a16:creationId xmlns:a16="http://schemas.microsoft.com/office/drawing/2014/main" id="{4AF67457-89B7-4648-8605-C58A47DE0AF6}"/>
              </a:ext>
            </a:extLst>
          </p:cNvPr>
          <p:cNvCxnSpPr>
            <a:stCxn id="14" idx="1"/>
            <a:endCxn id="9" idx="1"/>
          </p:cNvCxnSpPr>
          <p:nvPr/>
        </p:nvCxnSpPr>
        <p:spPr>
          <a:xfrm rot="10800000">
            <a:off x="3275930" y="1597443"/>
            <a:ext cx="3444434" cy="1951253"/>
          </a:xfrm>
          <a:prstGeom prst="bentConnector3">
            <a:avLst>
              <a:gd name="adj1" fmla="val 12206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a:extLst>
              <a:ext uri="{FF2B5EF4-FFF2-40B4-BE49-F238E27FC236}">
                <a16:creationId xmlns:a16="http://schemas.microsoft.com/office/drawing/2014/main" id="{CC9EED9F-EE00-4A08-BBA7-804F8CE5F5DD}"/>
              </a:ext>
            </a:extLst>
          </p:cNvPr>
          <p:cNvSpPr/>
          <p:nvPr/>
        </p:nvSpPr>
        <p:spPr>
          <a:xfrm>
            <a:off x="2855768" y="1635392"/>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1" name="等腰三角形 70">
            <a:extLst>
              <a:ext uri="{FF2B5EF4-FFF2-40B4-BE49-F238E27FC236}">
                <a16:creationId xmlns:a16="http://schemas.microsoft.com/office/drawing/2014/main" id="{4BC099CF-25C9-4121-A76D-C8933057C93A}"/>
              </a:ext>
            </a:extLst>
          </p:cNvPr>
          <p:cNvSpPr/>
          <p:nvPr/>
        </p:nvSpPr>
        <p:spPr>
          <a:xfrm>
            <a:off x="5654529" y="1636540"/>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9F13396F-96A6-4EC7-923B-EB2AE12B313F}"/>
              </a:ext>
            </a:extLst>
          </p:cNvPr>
          <p:cNvGrpSpPr/>
          <p:nvPr/>
        </p:nvGrpSpPr>
        <p:grpSpPr>
          <a:xfrm>
            <a:off x="6300307" y="3364029"/>
            <a:ext cx="1944101" cy="1989658"/>
            <a:chOff x="4656365" y="4005064"/>
            <a:chExt cx="1944101" cy="1989658"/>
          </a:xfrm>
        </p:grpSpPr>
        <p:sp>
          <p:nvSpPr>
            <p:cNvPr id="14" name="文本框 13">
              <a:extLst>
                <a:ext uri="{FF2B5EF4-FFF2-40B4-BE49-F238E27FC236}">
                  <a16:creationId xmlns:a16="http://schemas.microsoft.com/office/drawing/2014/main" id="{EC3D1FB5-070E-4C8D-A845-E60B3B794AF7}"/>
                </a:ext>
              </a:extLst>
            </p:cNvPr>
            <p:cNvSpPr txBox="1"/>
            <p:nvPr/>
          </p:nvSpPr>
          <p:spPr>
            <a:xfrm>
              <a:off x="5076422" y="400506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已选课程</a:t>
              </a:r>
            </a:p>
          </p:txBody>
        </p:sp>
        <p:cxnSp>
          <p:nvCxnSpPr>
            <p:cNvPr id="53" name="连接符: 肘形 52">
              <a:extLst>
                <a:ext uri="{FF2B5EF4-FFF2-40B4-BE49-F238E27FC236}">
                  <a16:creationId xmlns:a16="http://schemas.microsoft.com/office/drawing/2014/main" id="{D1CCC387-7C2A-4206-85CE-0E5D68EABF7A}"/>
                </a:ext>
              </a:extLst>
            </p:cNvPr>
            <p:cNvCxnSpPr>
              <a:stCxn id="14" idx="2"/>
              <a:endCxn id="16" idx="0"/>
            </p:cNvCxnSpPr>
            <p:nvPr/>
          </p:nvCxnSpPr>
          <p:spPr>
            <a:xfrm rot="5400000">
              <a:off x="5071894" y="4189700"/>
              <a:ext cx="373831" cy="74322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53BEAC39-2420-4885-A7A0-2D9D8ABC6FB3}"/>
                </a:ext>
              </a:extLst>
            </p:cNvPr>
            <p:cNvCxnSpPr>
              <a:stCxn id="14" idx="2"/>
              <a:endCxn id="17" idx="0"/>
            </p:cNvCxnSpPr>
            <p:nvPr/>
          </p:nvCxnSpPr>
          <p:spPr>
            <a:xfrm rot="5400000">
              <a:off x="5442503" y="4560309"/>
              <a:ext cx="373831" cy="2004"/>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3BD3EDB6-7777-49F8-9FC9-FCE2F40481C6}"/>
                </a:ext>
              </a:extLst>
            </p:cNvPr>
            <p:cNvCxnSpPr>
              <a:stCxn id="14" idx="2"/>
              <a:endCxn id="75" idx="0"/>
            </p:cNvCxnSpPr>
            <p:nvPr/>
          </p:nvCxnSpPr>
          <p:spPr>
            <a:xfrm rot="16200000" flipH="1">
              <a:off x="5824653" y="4180163"/>
              <a:ext cx="350748" cy="73921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79" name="组合 78">
              <a:extLst>
                <a:ext uri="{FF2B5EF4-FFF2-40B4-BE49-F238E27FC236}">
                  <a16:creationId xmlns:a16="http://schemas.microsoft.com/office/drawing/2014/main" id="{4E3B7EC0-8D27-4C6C-9725-5954A02DDBA2}"/>
                </a:ext>
              </a:extLst>
            </p:cNvPr>
            <p:cNvGrpSpPr/>
            <p:nvPr/>
          </p:nvGrpSpPr>
          <p:grpSpPr>
            <a:xfrm>
              <a:off x="4656365" y="4581128"/>
              <a:ext cx="1944101" cy="1413594"/>
              <a:chOff x="5040946" y="4581128"/>
              <a:chExt cx="1944101" cy="1413594"/>
            </a:xfrm>
          </p:grpSpPr>
          <p:sp>
            <p:nvSpPr>
              <p:cNvPr id="16" name="文本框 15">
                <a:extLst>
                  <a:ext uri="{FF2B5EF4-FFF2-40B4-BE49-F238E27FC236}">
                    <a16:creationId xmlns:a16="http://schemas.microsoft.com/office/drawing/2014/main" id="{5B327E71-C741-4E2B-B057-6664D8C5732B}"/>
                  </a:ext>
                </a:extLst>
              </p:cNvPr>
              <p:cNvSpPr txBox="1"/>
              <p:nvPr/>
            </p:nvSpPr>
            <p:spPr>
              <a:xfrm>
                <a:off x="5040946" y="4748227"/>
                <a:ext cx="461665" cy="1246495"/>
              </a:xfrm>
              <a:prstGeom prst="rect">
                <a:avLst/>
              </a:prstGeom>
              <a:noFill/>
              <a:ln>
                <a:solidFill>
                  <a:schemeClr val="tx1"/>
                </a:solidFill>
              </a:ln>
            </p:spPr>
            <p:txBody>
              <a:bodyPr vert="eaVert" wrap="none" rtlCol="0">
                <a:spAutoFit/>
              </a:bodyPr>
              <a:lstStyle/>
              <a:p>
                <a:r>
                  <a:rPr lang="zh-CN" altLang="en-US" dirty="0"/>
                  <a:t>学位课修改</a:t>
                </a:r>
              </a:p>
            </p:txBody>
          </p:sp>
          <p:sp>
            <p:nvSpPr>
              <p:cNvPr id="17" name="文本框 16">
                <a:extLst>
                  <a:ext uri="{FF2B5EF4-FFF2-40B4-BE49-F238E27FC236}">
                    <a16:creationId xmlns:a16="http://schemas.microsoft.com/office/drawing/2014/main" id="{53410247-D711-4E00-BD22-5BF5BA6A42FC}"/>
                  </a:ext>
                </a:extLst>
              </p:cNvPr>
              <p:cNvSpPr txBox="1"/>
              <p:nvPr/>
            </p:nvSpPr>
            <p:spPr>
              <a:xfrm>
                <a:off x="5782164" y="4748227"/>
                <a:ext cx="461665" cy="1246495"/>
              </a:xfrm>
              <a:prstGeom prst="rect">
                <a:avLst/>
              </a:prstGeom>
              <a:noFill/>
              <a:ln>
                <a:solidFill>
                  <a:schemeClr val="tx1"/>
                </a:solidFill>
              </a:ln>
            </p:spPr>
            <p:txBody>
              <a:bodyPr vert="eaVert" wrap="square" rtlCol="0">
                <a:spAutoFit/>
              </a:bodyPr>
              <a:lstStyle/>
              <a:p>
                <a:r>
                  <a:rPr lang="zh-CN" altLang="en-US" dirty="0"/>
                  <a:t>退课</a:t>
                </a:r>
              </a:p>
            </p:txBody>
          </p:sp>
          <p:sp>
            <p:nvSpPr>
              <p:cNvPr id="72" name="等腰三角形 71">
                <a:extLst>
                  <a:ext uri="{FF2B5EF4-FFF2-40B4-BE49-F238E27FC236}">
                    <a16:creationId xmlns:a16="http://schemas.microsoft.com/office/drawing/2014/main" id="{2D00C6C4-81D1-4523-8A7E-664561699E28}"/>
                  </a:ext>
                </a:extLst>
              </p:cNvPr>
              <p:cNvSpPr/>
              <p:nvPr/>
            </p:nvSpPr>
            <p:spPr>
              <a:xfrm>
                <a:off x="5076056" y="458374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0A5DE501-A321-43BE-9792-B8E5EEE97A9F}"/>
                  </a:ext>
                </a:extLst>
              </p:cNvPr>
              <p:cNvSpPr txBox="1"/>
              <p:nvPr/>
            </p:nvSpPr>
            <p:spPr>
              <a:xfrm>
                <a:off x="6523382" y="4725144"/>
                <a:ext cx="461665" cy="1246495"/>
              </a:xfrm>
              <a:prstGeom prst="rect">
                <a:avLst/>
              </a:prstGeom>
              <a:noFill/>
              <a:ln>
                <a:solidFill>
                  <a:schemeClr val="tx1"/>
                </a:solidFill>
              </a:ln>
            </p:spPr>
            <p:txBody>
              <a:bodyPr vert="eaVert" wrap="square" rtlCol="0">
                <a:spAutoFit/>
              </a:bodyPr>
              <a:lstStyle/>
              <a:p>
                <a:r>
                  <a:rPr lang="zh-CN" altLang="en-US" dirty="0"/>
                  <a:t>已选课程</a:t>
                </a:r>
              </a:p>
            </p:txBody>
          </p:sp>
          <p:sp>
            <p:nvSpPr>
              <p:cNvPr id="78" name="等腰三角形 77">
                <a:extLst>
                  <a:ext uri="{FF2B5EF4-FFF2-40B4-BE49-F238E27FC236}">
                    <a16:creationId xmlns:a16="http://schemas.microsoft.com/office/drawing/2014/main" id="{79430AC6-0E36-4A18-A61B-B81352BDA7AE}"/>
                  </a:ext>
                </a:extLst>
              </p:cNvPr>
              <p:cNvSpPr/>
              <p:nvPr/>
            </p:nvSpPr>
            <p:spPr>
              <a:xfrm>
                <a:off x="5796136" y="4581128"/>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81" name="组合 80">
            <a:extLst>
              <a:ext uri="{FF2B5EF4-FFF2-40B4-BE49-F238E27FC236}">
                <a16:creationId xmlns:a16="http://schemas.microsoft.com/office/drawing/2014/main" id="{464ED007-483B-4507-A1F4-B271E08311A4}"/>
              </a:ext>
            </a:extLst>
          </p:cNvPr>
          <p:cNvGrpSpPr/>
          <p:nvPr/>
        </p:nvGrpSpPr>
        <p:grpSpPr>
          <a:xfrm>
            <a:off x="210043" y="5734997"/>
            <a:ext cx="3535887" cy="646331"/>
            <a:chOff x="1192433" y="4947241"/>
            <a:chExt cx="3535887" cy="646331"/>
          </a:xfrm>
        </p:grpSpPr>
        <p:sp>
          <p:nvSpPr>
            <p:cNvPr id="68" name="文本框 67">
              <a:extLst>
                <a:ext uri="{FF2B5EF4-FFF2-40B4-BE49-F238E27FC236}">
                  <a16:creationId xmlns:a16="http://schemas.microsoft.com/office/drawing/2014/main" id="{FB18B386-F57C-465F-B6D1-B88D5908A112}"/>
                </a:ext>
              </a:extLst>
            </p:cNvPr>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a:extLst>
                <a:ext uri="{FF2B5EF4-FFF2-40B4-BE49-F238E27FC236}">
                  <a16:creationId xmlns:a16="http://schemas.microsoft.com/office/drawing/2014/main" id="{82389299-5BA8-4AD3-B10A-5140BBF18AD5}"/>
                </a:ext>
              </a:extLst>
            </p:cNvPr>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95" name="组合 94">
            <a:extLst>
              <a:ext uri="{FF2B5EF4-FFF2-40B4-BE49-F238E27FC236}">
                <a16:creationId xmlns:a16="http://schemas.microsoft.com/office/drawing/2014/main" id="{4EFA21A6-447A-4729-A64C-C12033B9B49C}"/>
              </a:ext>
            </a:extLst>
          </p:cNvPr>
          <p:cNvGrpSpPr/>
          <p:nvPr/>
        </p:nvGrpSpPr>
        <p:grpSpPr>
          <a:xfrm>
            <a:off x="1013772" y="3868085"/>
            <a:ext cx="3393173" cy="1735229"/>
            <a:chOff x="1013772" y="1837787"/>
            <a:chExt cx="3393173" cy="1735229"/>
          </a:xfrm>
        </p:grpSpPr>
        <p:sp>
          <p:nvSpPr>
            <p:cNvPr id="96" name="文本框 95">
              <a:extLst>
                <a:ext uri="{FF2B5EF4-FFF2-40B4-BE49-F238E27FC236}">
                  <a16:creationId xmlns:a16="http://schemas.microsoft.com/office/drawing/2014/main" id="{EB8E2AAA-8749-4C24-A341-3E068AF20A8D}"/>
                </a:ext>
              </a:extLst>
            </p:cNvPr>
            <p:cNvSpPr txBox="1"/>
            <p:nvPr/>
          </p:nvSpPr>
          <p:spPr>
            <a:xfrm>
              <a:off x="1013772" y="1844824"/>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成绩需求</a:t>
              </a:r>
            </a:p>
          </p:txBody>
        </p:sp>
        <p:sp>
          <p:nvSpPr>
            <p:cNvPr id="97" name="文本框 96">
              <a:extLst>
                <a:ext uri="{FF2B5EF4-FFF2-40B4-BE49-F238E27FC236}">
                  <a16:creationId xmlns:a16="http://schemas.microsoft.com/office/drawing/2014/main" id="{FFB329C3-84F1-481A-892E-0AB7A900AEAF}"/>
                </a:ext>
              </a:extLst>
            </p:cNvPr>
            <p:cNvSpPr txBox="1"/>
            <p:nvPr/>
          </p:nvSpPr>
          <p:spPr>
            <a:xfrm>
              <a:off x="3275930"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查询成绩</a:t>
              </a:r>
            </a:p>
          </p:txBody>
        </p:sp>
        <p:grpSp>
          <p:nvGrpSpPr>
            <p:cNvPr id="98" name="组合 97">
              <a:extLst>
                <a:ext uri="{FF2B5EF4-FFF2-40B4-BE49-F238E27FC236}">
                  <a16:creationId xmlns:a16="http://schemas.microsoft.com/office/drawing/2014/main" id="{AFD6B919-F817-48A5-89BC-542E1E0FCAF6}"/>
                </a:ext>
              </a:extLst>
            </p:cNvPr>
            <p:cNvGrpSpPr/>
            <p:nvPr/>
          </p:nvGrpSpPr>
          <p:grpSpPr>
            <a:xfrm>
              <a:off x="3270024" y="2552712"/>
              <a:ext cx="1136921" cy="1020304"/>
              <a:chOff x="4724331" y="2427906"/>
              <a:chExt cx="1136921" cy="1020304"/>
            </a:xfrm>
          </p:grpSpPr>
          <p:sp>
            <p:nvSpPr>
              <p:cNvPr id="102" name="文本框 101">
                <a:extLst>
                  <a:ext uri="{FF2B5EF4-FFF2-40B4-BE49-F238E27FC236}">
                    <a16:creationId xmlns:a16="http://schemas.microsoft.com/office/drawing/2014/main" id="{4176506F-F7F4-479D-8B07-4B64CED7742A}"/>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当前学期</a:t>
                </a:r>
              </a:p>
            </p:txBody>
          </p:sp>
          <p:sp>
            <p:nvSpPr>
              <p:cNvPr id="103" name="文本框 102">
                <a:extLst>
                  <a:ext uri="{FF2B5EF4-FFF2-40B4-BE49-F238E27FC236}">
                    <a16:creationId xmlns:a16="http://schemas.microsoft.com/office/drawing/2014/main" id="{A2ECD271-342D-4DAA-9C0A-A349F74AB77C}"/>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所有课程</a:t>
                </a:r>
              </a:p>
            </p:txBody>
          </p:sp>
        </p:grpSp>
        <p:cxnSp>
          <p:nvCxnSpPr>
            <p:cNvPr id="99" name="连接符: 肘形 98">
              <a:extLst>
                <a:ext uri="{FF2B5EF4-FFF2-40B4-BE49-F238E27FC236}">
                  <a16:creationId xmlns:a16="http://schemas.microsoft.com/office/drawing/2014/main" id="{D5A11950-AC9A-437E-A741-C2871691181D}"/>
                </a:ext>
              </a:extLst>
            </p:cNvPr>
            <p:cNvCxnSpPr>
              <a:cxnSpLocks/>
              <a:stCxn id="97" idx="2"/>
              <a:endCxn id="102" idx="0"/>
            </p:cNvCxnSpPr>
            <p:nvPr/>
          </p:nvCxnSpPr>
          <p:spPr>
            <a:xfrm rot="5400000">
              <a:off x="3492597" y="2215380"/>
              <a:ext cx="345593" cy="32907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a:extLst>
                <a:ext uri="{FF2B5EF4-FFF2-40B4-BE49-F238E27FC236}">
                  <a16:creationId xmlns:a16="http://schemas.microsoft.com/office/drawing/2014/main" id="{F412FD5C-7B4E-41E7-A1E0-651CAF675E2A}"/>
                </a:ext>
              </a:extLst>
            </p:cNvPr>
            <p:cNvCxnSpPr>
              <a:cxnSpLocks/>
              <a:stCxn id="97" idx="2"/>
              <a:endCxn id="103" idx="0"/>
            </p:cNvCxnSpPr>
            <p:nvPr/>
          </p:nvCxnSpPr>
          <p:spPr>
            <a:xfrm rot="16200000" flipH="1">
              <a:off x="3827903" y="2209143"/>
              <a:ext cx="350234" cy="34618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9F42003-8D8A-4A75-997C-AB8178C22345}"/>
                </a:ext>
              </a:extLst>
            </p:cNvPr>
            <p:cNvCxnSpPr>
              <a:stCxn id="96" idx="3"/>
              <a:endCxn id="97" idx="1"/>
            </p:cNvCxnSpPr>
            <p:nvPr/>
          </p:nvCxnSpPr>
          <p:spPr>
            <a:xfrm flipV="1">
              <a:off x="2121768" y="2022453"/>
              <a:ext cx="1154162"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a:extLst>
              <a:ext uri="{FF2B5EF4-FFF2-40B4-BE49-F238E27FC236}">
                <a16:creationId xmlns:a16="http://schemas.microsoft.com/office/drawing/2014/main" id="{25CFD7DD-EE9B-4E85-9942-E12E21AD6294}"/>
              </a:ext>
            </a:extLst>
          </p:cNvPr>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学生登陆系统</a:t>
            </a:r>
          </a:p>
        </p:txBody>
      </p:sp>
      <p:grpSp>
        <p:nvGrpSpPr>
          <p:cNvPr id="113" name="组合 112">
            <a:extLst>
              <a:ext uri="{FF2B5EF4-FFF2-40B4-BE49-F238E27FC236}">
                <a16:creationId xmlns:a16="http://schemas.microsoft.com/office/drawing/2014/main" id="{B4F91940-D357-49BE-B689-6B1496CD2580}"/>
              </a:ext>
            </a:extLst>
          </p:cNvPr>
          <p:cNvGrpSpPr/>
          <p:nvPr/>
        </p:nvGrpSpPr>
        <p:grpSpPr>
          <a:xfrm>
            <a:off x="635985" y="1419813"/>
            <a:ext cx="1485783" cy="1723551"/>
            <a:chOff x="635985" y="1419813"/>
            <a:chExt cx="1485783" cy="1723551"/>
          </a:xfrm>
        </p:grpSpPr>
        <p:sp>
          <p:nvSpPr>
            <p:cNvPr id="8" name="文本框 7">
              <a:extLst>
                <a:ext uri="{FF2B5EF4-FFF2-40B4-BE49-F238E27FC236}">
                  <a16:creationId xmlns:a16="http://schemas.microsoft.com/office/drawing/2014/main" id="{18E79028-5FA8-404A-8BFC-89E4D20D74A1}"/>
                </a:ext>
              </a:extLst>
            </p:cNvPr>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选课需求</a:t>
              </a:r>
            </a:p>
          </p:txBody>
        </p:sp>
        <p:grpSp>
          <p:nvGrpSpPr>
            <p:cNvPr id="22" name="组合 21">
              <a:extLst>
                <a:ext uri="{FF2B5EF4-FFF2-40B4-BE49-F238E27FC236}">
                  <a16:creationId xmlns:a16="http://schemas.microsoft.com/office/drawing/2014/main" id="{57BE8934-7939-49E6-8FF0-9AA5FC507206}"/>
                </a:ext>
              </a:extLst>
            </p:cNvPr>
            <p:cNvGrpSpPr/>
            <p:nvPr/>
          </p:nvGrpSpPr>
          <p:grpSpPr>
            <a:xfrm>
              <a:off x="981479" y="2123060"/>
              <a:ext cx="1136921" cy="1020304"/>
              <a:chOff x="4724331" y="2427906"/>
              <a:chExt cx="1136921" cy="1020304"/>
            </a:xfrm>
          </p:grpSpPr>
          <p:sp>
            <p:nvSpPr>
              <p:cNvPr id="23" name="文本框 22">
                <a:extLst>
                  <a:ext uri="{FF2B5EF4-FFF2-40B4-BE49-F238E27FC236}">
                    <a16:creationId xmlns:a16="http://schemas.microsoft.com/office/drawing/2014/main" id="{AE74CF02-D1D8-44DB-9E50-6B7C9B8E26E8}"/>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a:extLst>
                  <a:ext uri="{FF2B5EF4-FFF2-40B4-BE49-F238E27FC236}">
                    <a16:creationId xmlns:a16="http://schemas.microsoft.com/office/drawing/2014/main" id="{4167F601-58AA-41CE-9F3C-F8725671125A}"/>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a:extLst>
                <a:ext uri="{FF2B5EF4-FFF2-40B4-BE49-F238E27FC236}">
                  <a16:creationId xmlns:a16="http://schemas.microsoft.com/office/drawing/2014/main" id="{15D55D18-1AA4-47F4-A7AD-8097F0EE5955}"/>
                </a:ext>
              </a:extLst>
            </p:cNvPr>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5574F098-0FF0-4C98-BB4B-3A3D15C618BD}"/>
                </a:ext>
              </a:extLst>
            </p:cNvPr>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49F697B2-633E-4719-B62A-628E27BE9FF4}"/>
                </a:ext>
              </a:extLst>
            </p:cNvPr>
            <p:cNvCxnSpPr>
              <a:stCxn id="106" idx="3"/>
              <a:endCxn id="8" idx="1"/>
            </p:cNvCxnSpPr>
            <p:nvPr/>
          </p:nvCxnSpPr>
          <p:spPr>
            <a:xfrm flipV="1">
              <a:off x="635985" y="1604479"/>
              <a:ext cx="377787"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a:extLst>
              <a:ext uri="{FF2B5EF4-FFF2-40B4-BE49-F238E27FC236}">
                <a16:creationId xmlns:a16="http://schemas.microsoft.com/office/drawing/2014/main" id="{F079A34B-C002-4080-81EF-C86C92CFF103}"/>
              </a:ext>
            </a:extLst>
          </p:cNvPr>
          <p:cNvCxnSpPr>
            <a:stCxn id="106" idx="3"/>
            <a:endCxn id="96" idx="1"/>
          </p:cNvCxnSpPr>
          <p:nvPr/>
        </p:nvCxnSpPr>
        <p:spPr>
          <a:xfrm>
            <a:off x="635985" y="2822701"/>
            <a:ext cx="377787"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5402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老师角色</a:t>
            </a:r>
          </a:p>
        </p:txBody>
      </p:sp>
      <p:grpSp>
        <p:nvGrpSpPr>
          <p:cNvPr id="81" name="组合 80">
            <a:extLst>
              <a:ext uri="{FF2B5EF4-FFF2-40B4-BE49-F238E27FC236}">
                <a16:creationId xmlns:a16="http://schemas.microsoft.com/office/drawing/2014/main" id="{464ED007-483B-4507-A1F4-B271E08311A4}"/>
              </a:ext>
            </a:extLst>
          </p:cNvPr>
          <p:cNvGrpSpPr/>
          <p:nvPr/>
        </p:nvGrpSpPr>
        <p:grpSpPr>
          <a:xfrm>
            <a:off x="532057" y="5157192"/>
            <a:ext cx="3535887" cy="646331"/>
            <a:chOff x="1192433" y="4947241"/>
            <a:chExt cx="3535887" cy="646331"/>
          </a:xfrm>
        </p:grpSpPr>
        <p:sp>
          <p:nvSpPr>
            <p:cNvPr id="68" name="文本框 67">
              <a:extLst>
                <a:ext uri="{FF2B5EF4-FFF2-40B4-BE49-F238E27FC236}">
                  <a16:creationId xmlns:a16="http://schemas.microsoft.com/office/drawing/2014/main" id="{FB18B386-F57C-465F-B6D1-B88D5908A112}"/>
                </a:ext>
              </a:extLst>
            </p:cNvPr>
            <p:cNvSpPr txBox="1"/>
            <p:nvPr/>
          </p:nvSpPr>
          <p:spPr>
            <a:xfrm>
              <a:off x="1312000" y="4947241"/>
              <a:ext cx="3416320" cy="646331"/>
            </a:xfrm>
            <a:prstGeom prst="rect">
              <a:avLst/>
            </a:prstGeom>
            <a:noFill/>
          </p:spPr>
          <p:txBody>
            <a:bodyPr wrap="none" rtlCol="0">
              <a:spAutoFit/>
            </a:bodyPr>
            <a:lstStyle/>
            <a:p>
              <a:r>
                <a:rPr lang="zh-CN" altLang="en-US" dirty="0"/>
                <a:t>受选课系统开放时间限制的操作</a:t>
              </a:r>
              <a:endParaRPr lang="en-US" altLang="zh-CN" dirty="0"/>
            </a:p>
            <a:p>
              <a:r>
                <a:rPr lang="zh-CN" altLang="en-US" dirty="0"/>
                <a:t>针对当前学期</a:t>
              </a:r>
              <a:endParaRPr lang="en-US" altLang="zh-CN" dirty="0"/>
            </a:p>
          </p:txBody>
        </p:sp>
        <p:sp>
          <p:nvSpPr>
            <p:cNvPr id="80" name="等腰三角形 79">
              <a:extLst>
                <a:ext uri="{FF2B5EF4-FFF2-40B4-BE49-F238E27FC236}">
                  <a16:creationId xmlns:a16="http://schemas.microsoft.com/office/drawing/2014/main" id="{82389299-5BA8-4AD3-B10A-5140BBF18AD5}"/>
                </a:ext>
              </a:extLst>
            </p:cNvPr>
            <p:cNvSpPr/>
            <p:nvPr/>
          </p:nvSpPr>
          <p:spPr>
            <a:xfrm>
              <a:off x="1192433" y="5061209"/>
              <a:ext cx="128055" cy="141395"/>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AE0FDFC3-7AA7-48F9-8E34-C51EA5D497B8}"/>
              </a:ext>
            </a:extLst>
          </p:cNvPr>
          <p:cNvGrpSpPr/>
          <p:nvPr/>
        </p:nvGrpSpPr>
        <p:grpSpPr>
          <a:xfrm>
            <a:off x="755576" y="1412776"/>
            <a:ext cx="5333784" cy="4190538"/>
            <a:chOff x="174320" y="1412776"/>
            <a:chExt cx="5333784" cy="4190538"/>
          </a:xfrm>
        </p:grpSpPr>
        <p:grpSp>
          <p:nvGrpSpPr>
            <p:cNvPr id="114" name="组合 113">
              <a:extLst>
                <a:ext uri="{FF2B5EF4-FFF2-40B4-BE49-F238E27FC236}">
                  <a16:creationId xmlns:a16="http://schemas.microsoft.com/office/drawing/2014/main" id="{63F43927-F592-40A5-B697-24E0D9E582D2}"/>
                </a:ext>
              </a:extLst>
            </p:cNvPr>
            <p:cNvGrpSpPr/>
            <p:nvPr/>
          </p:nvGrpSpPr>
          <p:grpSpPr>
            <a:xfrm>
              <a:off x="4167136" y="1412776"/>
              <a:ext cx="1136921" cy="1735229"/>
              <a:chOff x="3531979" y="1412776"/>
              <a:chExt cx="1136921" cy="1735229"/>
            </a:xfrm>
          </p:grpSpPr>
          <p:sp>
            <p:nvSpPr>
              <p:cNvPr id="9" name="文本框 8">
                <a:extLst>
                  <a:ext uri="{FF2B5EF4-FFF2-40B4-BE49-F238E27FC236}">
                    <a16:creationId xmlns:a16="http://schemas.microsoft.com/office/drawing/2014/main" id="{180FA322-B5ED-4817-AB52-3C4104693F81}"/>
                  </a:ext>
                </a:extLst>
              </p:cNvPr>
              <p:cNvSpPr txBox="1"/>
              <p:nvPr/>
            </p:nvSpPr>
            <p:spPr>
              <a:xfrm>
                <a:off x="3548927" y="1412776"/>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已授课程</a:t>
                </a:r>
              </a:p>
            </p:txBody>
          </p:sp>
          <p:grpSp>
            <p:nvGrpSpPr>
              <p:cNvPr id="26" name="组合 25">
                <a:extLst>
                  <a:ext uri="{FF2B5EF4-FFF2-40B4-BE49-F238E27FC236}">
                    <a16:creationId xmlns:a16="http://schemas.microsoft.com/office/drawing/2014/main" id="{3F578E88-2A54-4AB0-B29E-93EF9A7B014C}"/>
                  </a:ext>
                </a:extLst>
              </p:cNvPr>
              <p:cNvGrpSpPr/>
              <p:nvPr/>
            </p:nvGrpSpPr>
            <p:grpSpPr>
              <a:xfrm>
                <a:off x="3531979" y="2127701"/>
                <a:ext cx="1136921" cy="1020304"/>
                <a:chOff x="5399587" y="2427906"/>
                <a:chExt cx="1136921" cy="1020304"/>
              </a:xfrm>
            </p:grpSpPr>
            <p:sp>
              <p:nvSpPr>
                <p:cNvPr id="28" name="文本框 27">
                  <a:extLst>
                    <a:ext uri="{FF2B5EF4-FFF2-40B4-BE49-F238E27FC236}">
                      <a16:creationId xmlns:a16="http://schemas.microsoft.com/office/drawing/2014/main" id="{A4C1F771-C4A4-44CB-81BB-20A481C83829}"/>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课程查看</a:t>
                  </a:r>
                </a:p>
              </p:txBody>
            </p:sp>
            <p:sp>
              <p:nvSpPr>
                <p:cNvPr id="29" name="文本框 28">
                  <a:extLst>
                    <a:ext uri="{FF2B5EF4-FFF2-40B4-BE49-F238E27FC236}">
                      <a16:creationId xmlns:a16="http://schemas.microsoft.com/office/drawing/2014/main" id="{48A5E23B-E90A-410B-96B5-A6D7C5E846C4}"/>
                    </a:ext>
                  </a:extLst>
                </p:cNvPr>
                <p:cNvSpPr txBox="1"/>
                <p:nvPr/>
              </p:nvSpPr>
              <p:spPr>
                <a:xfrm>
                  <a:off x="6074843" y="2427906"/>
                  <a:ext cx="461665" cy="1015663"/>
                </a:xfrm>
                <a:prstGeom prst="rect">
                  <a:avLst/>
                </a:prstGeom>
                <a:noFill/>
                <a:ln>
                  <a:solidFill>
                    <a:schemeClr val="tx1"/>
                  </a:solidFill>
                </a:ln>
              </p:spPr>
              <p:txBody>
                <a:bodyPr vert="eaVert" wrap="none" rtlCol="0">
                  <a:spAutoFit/>
                </a:bodyPr>
                <a:lstStyle/>
                <a:p>
                  <a:r>
                    <a:rPr lang="zh-CN" altLang="en-US" dirty="0"/>
                    <a:t>课程修改</a:t>
                  </a:r>
                </a:p>
              </p:txBody>
            </p:sp>
          </p:grpSp>
          <p:cxnSp>
            <p:nvCxnSpPr>
              <p:cNvPr id="41" name="连接符: 肘形 40">
                <a:extLst>
                  <a:ext uri="{FF2B5EF4-FFF2-40B4-BE49-F238E27FC236}">
                    <a16:creationId xmlns:a16="http://schemas.microsoft.com/office/drawing/2014/main" id="{40BBF8D0-F830-48DC-8B3E-F83F5664913F}"/>
                  </a:ext>
                </a:extLst>
              </p:cNvPr>
              <p:cNvCxnSpPr>
                <a:cxnSpLocks/>
                <a:stCxn id="9" idx="2"/>
                <a:endCxn id="28" idx="0"/>
              </p:cNvCxnSpPr>
              <p:nvPr/>
            </p:nvCxnSpPr>
            <p:spPr>
              <a:xfrm rot="5400000">
                <a:off x="3757752" y="1787169"/>
                <a:ext cx="350234" cy="34011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846C9027-D44D-41C9-8A64-F68D534C690A}"/>
                  </a:ext>
                </a:extLst>
              </p:cNvPr>
              <p:cNvCxnSpPr>
                <a:cxnSpLocks/>
                <a:stCxn id="9" idx="2"/>
                <a:endCxn id="29" idx="0"/>
              </p:cNvCxnSpPr>
              <p:nvPr/>
            </p:nvCxnSpPr>
            <p:spPr>
              <a:xfrm rot="16200000" flipH="1">
                <a:off x="4097700" y="1787332"/>
                <a:ext cx="345593" cy="3351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箭头连接符 58">
              <a:extLst>
                <a:ext uri="{FF2B5EF4-FFF2-40B4-BE49-F238E27FC236}">
                  <a16:creationId xmlns:a16="http://schemas.microsoft.com/office/drawing/2014/main" id="{5226C76C-09B5-4F11-B84D-B6D34AE9B713}"/>
                </a:ext>
              </a:extLst>
            </p:cNvPr>
            <p:cNvCxnSpPr>
              <a:cxnSpLocks/>
              <a:stCxn id="8" idx="3"/>
              <a:endCxn id="9" idx="1"/>
            </p:cNvCxnSpPr>
            <p:nvPr/>
          </p:nvCxnSpPr>
          <p:spPr>
            <a:xfrm flipV="1">
              <a:off x="2555776" y="1597442"/>
              <a:ext cx="162830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等腰三角形 69">
              <a:extLst>
                <a:ext uri="{FF2B5EF4-FFF2-40B4-BE49-F238E27FC236}">
                  <a16:creationId xmlns:a16="http://schemas.microsoft.com/office/drawing/2014/main" id="{CC9EED9F-EE00-4A08-BBA7-804F8CE5F5DD}"/>
                </a:ext>
              </a:extLst>
            </p:cNvPr>
            <p:cNvSpPr/>
            <p:nvPr/>
          </p:nvSpPr>
          <p:spPr>
            <a:xfrm>
              <a:off x="5177535" y="1988840"/>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95" name="组合 94">
              <a:extLst>
                <a:ext uri="{FF2B5EF4-FFF2-40B4-BE49-F238E27FC236}">
                  <a16:creationId xmlns:a16="http://schemas.microsoft.com/office/drawing/2014/main" id="{4EFA21A6-447A-4729-A64C-C12033B9B49C}"/>
                </a:ext>
              </a:extLst>
            </p:cNvPr>
            <p:cNvGrpSpPr/>
            <p:nvPr/>
          </p:nvGrpSpPr>
          <p:grpSpPr>
            <a:xfrm>
              <a:off x="1448198" y="3868085"/>
              <a:ext cx="4059906" cy="1735229"/>
              <a:chOff x="1892603" y="1837787"/>
              <a:chExt cx="4059906" cy="1735229"/>
            </a:xfrm>
          </p:grpSpPr>
          <p:sp>
            <p:nvSpPr>
              <p:cNvPr id="96" name="文本框 95">
                <a:extLst>
                  <a:ext uri="{FF2B5EF4-FFF2-40B4-BE49-F238E27FC236}">
                    <a16:creationId xmlns:a16="http://schemas.microsoft.com/office/drawing/2014/main" id="{EB8E2AAA-8749-4C24-A341-3E068AF20A8D}"/>
                  </a:ext>
                </a:extLst>
              </p:cNvPr>
              <p:cNvSpPr txBox="1"/>
              <p:nvPr/>
            </p:nvSpPr>
            <p:spPr>
              <a:xfrm>
                <a:off x="1892603" y="1844824"/>
                <a:ext cx="2031325"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当前学期成绩管理</a:t>
                </a:r>
              </a:p>
            </p:txBody>
          </p:sp>
          <p:sp>
            <p:nvSpPr>
              <p:cNvPr id="97" name="文本框 96">
                <a:extLst>
                  <a:ext uri="{FF2B5EF4-FFF2-40B4-BE49-F238E27FC236}">
                    <a16:creationId xmlns:a16="http://schemas.microsoft.com/office/drawing/2014/main" id="{FFB329C3-84F1-481A-892E-0AB7A900AEAF}"/>
                  </a:ext>
                </a:extLst>
              </p:cNvPr>
              <p:cNvSpPr txBox="1"/>
              <p:nvPr/>
            </p:nvSpPr>
            <p:spPr>
              <a:xfrm>
                <a:off x="4640846" y="1837787"/>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具体课程</a:t>
                </a:r>
              </a:p>
            </p:txBody>
          </p:sp>
          <p:grpSp>
            <p:nvGrpSpPr>
              <p:cNvPr id="98" name="组合 97">
                <a:extLst>
                  <a:ext uri="{FF2B5EF4-FFF2-40B4-BE49-F238E27FC236}">
                    <a16:creationId xmlns:a16="http://schemas.microsoft.com/office/drawing/2014/main" id="{AFD6B919-F817-48A5-89BC-542E1E0FCAF6}"/>
                  </a:ext>
                </a:extLst>
              </p:cNvPr>
              <p:cNvGrpSpPr/>
              <p:nvPr/>
            </p:nvGrpSpPr>
            <p:grpSpPr>
              <a:xfrm>
                <a:off x="4410724" y="2552712"/>
                <a:ext cx="1541785" cy="1020304"/>
                <a:chOff x="5865031" y="2427906"/>
                <a:chExt cx="1541785" cy="1020304"/>
              </a:xfrm>
            </p:grpSpPr>
            <p:sp>
              <p:nvSpPr>
                <p:cNvPr id="102" name="文本框 101">
                  <a:extLst>
                    <a:ext uri="{FF2B5EF4-FFF2-40B4-BE49-F238E27FC236}">
                      <a16:creationId xmlns:a16="http://schemas.microsoft.com/office/drawing/2014/main" id="{4176506F-F7F4-479D-8B07-4B64CED7742A}"/>
                    </a:ext>
                  </a:extLst>
                </p:cNvPr>
                <p:cNvSpPr txBox="1"/>
                <p:nvPr/>
              </p:nvSpPr>
              <p:spPr>
                <a:xfrm>
                  <a:off x="5865031" y="2427906"/>
                  <a:ext cx="461665" cy="1015663"/>
                </a:xfrm>
                <a:prstGeom prst="rect">
                  <a:avLst/>
                </a:prstGeom>
                <a:noFill/>
                <a:ln>
                  <a:solidFill>
                    <a:schemeClr val="tx1"/>
                  </a:solidFill>
                </a:ln>
              </p:spPr>
              <p:txBody>
                <a:bodyPr vert="eaVert" wrap="none" rtlCol="0">
                  <a:spAutoFit/>
                </a:bodyPr>
                <a:lstStyle/>
                <a:p>
                  <a:r>
                    <a:rPr lang="zh-CN" altLang="en-US" dirty="0"/>
                    <a:t>增加成绩</a:t>
                  </a:r>
                </a:p>
              </p:txBody>
            </p:sp>
            <p:sp>
              <p:nvSpPr>
                <p:cNvPr id="103" name="文本框 102">
                  <a:extLst>
                    <a:ext uri="{FF2B5EF4-FFF2-40B4-BE49-F238E27FC236}">
                      <a16:creationId xmlns:a16="http://schemas.microsoft.com/office/drawing/2014/main" id="{A2ECD271-342D-4DAA-9C0A-A349F74AB77C}"/>
                    </a:ext>
                  </a:extLst>
                </p:cNvPr>
                <p:cNvSpPr txBox="1"/>
                <p:nvPr/>
              </p:nvSpPr>
              <p:spPr>
                <a:xfrm>
                  <a:off x="6945151" y="2432547"/>
                  <a:ext cx="461665" cy="1015663"/>
                </a:xfrm>
                <a:prstGeom prst="rect">
                  <a:avLst/>
                </a:prstGeom>
                <a:noFill/>
                <a:ln>
                  <a:solidFill>
                    <a:schemeClr val="tx1"/>
                  </a:solidFill>
                </a:ln>
              </p:spPr>
              <p:txBody>
                <a:bodyPr vert="eaVert" wrap="none" rtlCol="0">
                  <a:spAutoFit/>
                </a:bodyPr>
                <a:lstStyle/>
                <a:p>
                  <a:r>
                    <a:rPr lang="zh-CN" altLang="en-US" dirty="0"/>
                    <a:t>邮件推送</a:t>
                  </a:r>
                </a:p>
              </p:txBody>
            </p:sp>
          </p:grpSp>
          <p:cxnSp>
            <p:nvCxnSpPr>
              <p:cNvPr id="99" name="连接符: 肘形 98">
                <a:extLst>
                  <a:ext uri="{FF2B5EF4-FFF2-40B4-BE49-F238E27FC236}">
                    <a16:creationId xmlns:a16="http://schemas.microsoft.com/office/drawing/2014/main" id="{D5A11950-AC9A-437E-A741-C2871691181D}"/>
                  </a:ext>
                </a:extLst>
              </p:cNvPr>
              <p:cNvCxnSpPr>
                <a:cxnSpLocks/>
                <a:stCxn id="97" idx="2"/>
                <a:endCxn id="102" idx="0"/>
              </p:cNvCxnSpPr>
              <p:nvPr/>
            </p:nvCxnSpPr>
            <p:spPr>
              <a:xfrm rot="5400000">
                <a:off x="4745405" y="2103272"/>
                <a:ext cx="345593" cy="5532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连接符: 肘形 99">
                <a:extLst>
                  <a:ext uri="{FF2B5EF4-FFF2-40B4-BE49-F238E27FC236}">
                    <a16:creationId xmlns:a16="http://schemas.microsoft.com/office/drawing/2014/main" id="{F412FD5C-7B4E-41E7-A1E0-651CAF675E2A}"/>
                  </a:ext>
                </a:extLst>
              </p:cNvPr>
              <p:cNvCxnSpPr>
                <a:cxnSpLocks/>
                <a:stCxn id="97" idx="2"/>
                <a:endCxn id="103" idx="0"/>
              </p:cNvCxnSpPr>
              <p:nvPr/>
            </p:nvCxnSpPr>
            <p:spPr>
              <a:xfrm rot="16200000" flipH="1">
                <a:off x="5283143" y="2118819"/>
                <a:ext cx="350234" cy="52683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9F42003-8D8A-4A75-997C-AB8178C22345}"/>
                  </a:ext>
                </a:extLst>
              </p:cNvPr>
              <p:cNvCxnSpPr>
                <a:stCxn id="96" idx="3"/>
                <a:endCxn id="97" idx="1"/>
              </p:cNvCxnSpPr>
              <p:nvPr/>
            </p:nvCxnSpPr>
            <p:spPr>
              <a:xfrm flipV="1">
                <a:off x="3923928" y="2022453"/>
                <a:ext cx="716918" cy="70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文本框 105">
              <a:extLst>
                <a:ext uri="{FF2B5EF4-FFF2-40B4-BE49-F238E27FC236}">
                  <a16:creationId xmlns:a16="http://schemas.microsoft.com/office/drawing/2014/main" id="{25CFD7DD-EE9B-4E85-9942-E12E21AD6294}"/>
                </a:ext>
              </a:extLst>
            </p:cNvPr>
            <p:cNvSpPr txBox="1"/>
            <p:nvPr/>
          </p:nvSpPr>
          <p:spPr>
            <a:xfrm>
              <a:off x="174320" y="2084037"/>
              <a:ext cx="461665" cy="1477328"/>
            </a:xfrm>
            <a:prstGeom prst="rect">
              <a:avLst/>
            </a:prstGeom>
            <a:noFill/>
            <a:ln>
              <a:solidFill>
                <a:schemeClr val="tx1"/>
              </a:solidFill>
            </a:ln>
          </p:spPr>
          <p:txBody>
            <a:bodyPr vert="eaVert" wrap="none" rtlCol="0">
              <a:spAutoFit/>
            </a:bodyPr>
            <a:lstStyle/>
            <a:p>
              <a:r>
                <a:rPr lang="zh-CN" altLang="en-US" dirty="0"/>
                <a:t>老师登陆系统</a:t>
              </a:r>
            </a:p>
          </p:txBody>
        </p:sp>
        <p:grpSp>
          <p:nvGrpSpPr>
            <p:cNvPr id="113" name="组合 112">
              <a:extLst>
                <a:ext uri="{FF2B5EF4-FFF2-40B4-BE49-F238E27FC236}">
                  <a16:creationId xmlns:a16="http://schemas.microsoft.com/office/drawing/2014/main" id="{B4F91940-D357-49BE-B689-6B1496CD2580}"/>
                </a:ext>
              </a:extLst>
            </p:cNvPr>
            <p:cNvGrpSpPr/>
            <p:nvPr/>
          </p:nvGrpSpPr>
          <p:grpSpPr>
            <a:xfrm>
              <a:off x="635985" y="1419813"/>
              <a:ext cx="1919791" cy="1723551"/>
              <a:chOff x="201977" y="1419813"/>
              <a:chExt cx="1919791" cy="1723551"/>
            </a:xfrm>
          </p:grpSpPr>
          <p:sp>
            <p:nvSpPr>
              <p:cNvPr id="8" name="文本框 7">
                <a:extLst>
                  <a:ext uri="{FF2B5EF4-FFF2-40B4-BE49-F238E27FC236}">
                    <a16:creationId xmlns:a16="http://schemas.microsoft.com/office/drawing/2014/main" id="{18E79028-5FA8-404A-8BFC-89E4D20D74A1}"/>
                  </a:ext>
                </a:extLst>
              </p:cNvPr>
              <p:cNvSpPr txBox="1"/>
              <p:nvPr/>
            </p:nvSpPr>
            <p:spPr>
              <a:xfrm>
                <a:off x="1013772" y="1419813"/>
                <a:ext cx="1107996" cy="369332"/>
              </a:xfrm>
              <a:prstGeom prst="rect">
                <a:avLst/>
              </a:prstGeom>
              <a:solidFill>
                <a:srgbClr val="0070C0"/>
              </a:solidFill>
              <a:ln>
                <a:solidFill>
                  <a:schemeClr val="tx1"/>
                </a:solidFill>
              </a:ln>
            </p:spPr>
            <p:txBody>
              <a:bodyPr wrap="none" rtlCol="0">
                <a:spAutoFit/>
              </a:bodyPr>
              <a:lstStyle/>
              <a:p>
                <a:r>
                  <a:rPr lang="zh-CN" altLang="en-US" dirty="0">
                    <a:solidFill>
                      <a:schemeClr val="bg1"/>
                    </a:solidFill>
                  </a:rPr>
                  <a:t>增课需求</a:t>
                </a:r>
              </a:p>
            </p:txBody>
          </p:sp>
          <p:grpSp>
            <p:nvGrpSpPr>
              <p:cNvPr id="22" name="组合 21">
                <a:extLst>
                  <a:ext uri="{FF2B5EF4-FFF2-40B4-BE49-F238E27FC236}">
                    <a16:creationId xmlns:a16="http://schemas.microsoft.com/office/drawing/2014/main" id="{57BE8934-7939-49E6-8FF0-9AA5FC507206}"/>
                  </a:ext>
                </a:extLst>
              </p:cNvPr>
              <p:cNvGrpSpPr/>
              <p:nvPr/>
            </p:nvGrpSpPr>
            <p:grpSpPr>
              <a:xfrm>
                <a:off x="981479" y="2123060"/>
                <a:ext cx="1136921" cy="1020304"/>
                <a:chOff x="4724331" y="2427906"/>
                <a:chExt cx="1136921" cy="1020304"/>
              </a:xfrm>
            </p:grpSpPr>
            <p:sp>
              <p:nvSpPr>
                <p:cNvPr id="23" name="文本框 22">
                  <a:extLst>
                    <a:ext uri="{FF2B5EF4-FFF2-40B4-BE49-F238E27FC236}">
                      <a16:creationId xmlns:a16="http://schemas.microsoft.com/office/drawing/2014/main" id="{AE74CF02-D1D8-44DB-9E50-6B7C9B8E26E8}"/>
                    </a:ext>
                  </a:extLst>
                </p:cNvPr>
                <p:cNvSpPr txBox="1"/>
                <p:nvPr/>
              </p:nvSpPr>
              <p:spPr>
                <a:xfrm>
                  <a:off x="4724331" y="2427906"/>
                  <a:ext cx="461665" cy="1015663"/>
                </a:xfrm>
                <a:prstGeom prst="rect">
                  <a:avLst/>
                </a:prstGeom>
                <a:noFill/>
                <a:ln>
                  <a:solidFill>
                    <a:schemeClr val="tx1"/>
                  </a:solidFill>
                </a:ln>
              </p:spPr>
              <p:txBody>
                <a:bodyPr vert="eaVert" wrap="none" rtlCol="0">
                  <a:spAutoFit/>
                </a:bodyPr>
                <a:lstStyle/>
                <a:p>
                  <a:r>
                    <a:rPr lang="zh-CN" altLang="en-US" dirty="0"/>
                    <a:t>系统开放</a:t>
                  </a:r>
                </a:p>
              </p:txBody>
            </p:sp>
            <p:sp>
              <p:nvSpPr>
                <p:cNvPr id="24" name="文本框 23">
                  <a:extLst>
                    <a:ext uri="{FF2B5EF4-FFF2-40B4-BE49-F238E27FC236}">
                      <a16:creationId xmlns:a16="http://schemas.microsoft.com/office/drawing/2014/main" id="{4167F601-58AA-41CE-9F3C-F8725671125A}"/>
                    </a:ext>
                  </a:extLst>
                </p:cNvPr>
                <p:cNvSpPr txBox="1"/>
                <p:nvPr/>
              </p:nvSpPr>
              <p:spPr>
                <a:xfrm>
                  <a:off x="5399587" y="2432547"/>
                  <a:ext cx="461665" cy="1015663"/>
                </a:xfrm>
                <a:prstGeom prst="rect">
                  <a:avLst/>
                </a:prstGeom>
                <a:noFill/>
                <a:ln>
                  <a:solidFill>
                    <a:schemeClr val="tx1"/>
                  </a:solidFill>
                </a:ln>
              </p:spPr>
              <p:txBody>
                <a:bodyPr vert="eaVert" wrap="none" rtlCol="0">
                  <a:spAutoFit/>
                </a:bodyPr>
                <a:lstStyle/>
                <a:p>
                  <a:r>
                    <a:rPr lang="zh-CN" altLang="en-US" dirty="0"/>
                    <a:t>系统关闭</a:t>
                  </a:r>
                </a:p>
              </p:txBody>
            </p:sp>
          </p:grpSp>
          <p:cxnSp>
            <p:nvCxnSpPr>
              <p:cNvPr id="35" name="连接符: 肘形 34">
                <a:extLst>
                  <a:ext uri="{FF2B5EF4-FFF2-40B4-BE49-F238E27FC236}">
                    <a16:creationId xmlns:a16="http://schemas.microsoft.com/office/drawing/2014/main" id="{15D55D18-1AA4-47F4-A7AD-8097F0EE5955}"/>
                  </a:ext>
                </a:extLst>
              </p:cNvPr>
              <p:cNvCxnSpPr>
                <a:stCxn id="8" idx="2"/>
                <a:endCxn id="23" idx="0"/>
              </p:cNvCxnSpPr>
              <p:nvPr/>
            </p:nvCxnSpPr>
            <p:spPr>
              <a:xfrm rot="5400000">
                <a:off x="1223084" y="1778373"/>
                <a:ext cx="333915" cy="35545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5574F098-0FF0-4C98-BB4B-3A3D15C618BD}"/>
                  </a:ext>
                </a:extLst>
              </p:cNvPr>
              <p:cNvCxnSpPr>
                <a:stCxn id="8" idx="2"/>
                <a:endCxn id="24" idx="0"/>
              </p:cNvCxnSpPr>
              <p:nvPr/>
            </p:nvCxnSpPr>
            <p:spPr>
              <a:xfrm rot="16200000" flipH="1">
                <a:off x="1558391" y="1798524"/>
                <a:ext cx="338556" cy="31979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连接符: 肘形 107">
                <a:extLst>
                  <a:ext uri="{FF2B5EF4-FFF2-40B4-BE49-F238E27FC236}">
                    <a16:creationId xmlns:a16="http://schemas.microsoft.com/office/drawing/2014/main" id="{49F697B2-633E-4719-B62A-628E27BE9FF4}"/>
                  </a:ext>
                </a:extLst>
              </p:cNvPr>
              <p:cNvCxnSpPr>
                <a:cxnSpLocks/>
                <a:stCxn id="106" idx="3"/>
                <a:endCxn id="8" idx="1"/>
              </p:cNvCxnSpPr>
              <p:nvPr/>
            </p:nvCxnSpPr>
            <p:spPr>
              <a:xfrm flipV="1">
                <a:off x="201977" y="1604479"/>
                <a:ext cx="811795" cy="12182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cxnSp>
          <p:nvCxnSpPr>
            <p:cNvPr id="110" name="连接符: 肘形 109">
              <a:extLst>
                <a:ext uri="{FF2B5EF4-FFF2-40B4-BE49-F238E27FC236}">
                  <a16:creationId xmlns:a16="http://schemas.microsoft.com/office/drawing/2014/main" id="{F079A34B-C002-4080-81EF-C86C92CFF103}"/>
                </a:ext>
              </a:extLst>
            </p:cNvPr>
            <p:cNvCxnSpPr>
              <a:cxnSpLocks/>
              <a:stCxn id="106" idx="3"/>
              <a:endCxn id="96" idx="1"/>
            </p:cNvCxnSpPr>
            <p:nvPr/>
          </p:nvCxnSpPr>
          <p:spPr>
            <a:xfrm>
              <a:off x="635985" y="2822701"/>
              <a:ext cx="812213" cy="123708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sp>
        <p:nvSpPr>
          <p:cNvPr id="65" name="等腰三角形 64">
            <a:extLst>
              <a:ext uri="{FF2B5EF4-FFF2-40B4-BE49-F238E27FC236}">
                <a16:creationId xmlns:a16="http://schemas.microsoft.com/office/drawing/2014/main" id="{7315C66B-611B-4998-A169-9FF49E228282}"/>
              </a:ext>
            </a:extLst>
          </p:cNvPr>
          <p:cNvSpPr/>
          <p:nvPr/>
        </p:nvSpPr>
        <p:spPr>
          <a:xfrm>
            <a:off x="5940152"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等腰三角形 66">
            <a:extLst>
              <a:ext uri="{FF2B5EF4-FFF2-40B4-BE49-F238E27FC236}">
                <a16:creationId xmlns:a16="http://schemas.microsoft.com/office/drawing/2014/main" id="{D5747738-AA97-480A-8F6C-1E6DD0DEB6DE}"/>
              </a:ext>
            </a:extLst>
          </p:cNvPr>
          <p:cNvSpPr/>
          <p:nvPr/>
        </p:nvSpPr>
        <p:spPr>
          <a:xfrm>
            <a:off x="4601470" y="4437112"/>
            <a:ext cx="114546" cy="11565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5042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8D9B77-6B59-4132-9C9D-5C5A14D6857C}"/>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管理员角色</a:t>
            </a:r>
          </a:p>
        </p:txBody>
      </p:sp>
      <p:pic>
        <p:nvPicPr>
          <p:cNvPr id="3" name="图片 2">
            <a:extLst>
              <a:ext uri="{FF2B5EF4-FFF2-40B4-BE49-F238E27FC236}">
                <a16:creationId xmlns:a16="http://schemas.microsoft.com/office/drawing/2014/main" id="{4FA8A7B1-171C-4BC3-816A-460FDE0A1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44072"/>
            <a:ext cx="9144000" cy="1569855"/>
          </a:xfrm>
          <a:prstGeom prst="rect">
            <a:avLst/>
          </a:prstGeom>
        </p:spPr>
      </p:pic>
    </p:spTree>
    <p:extLst>
      <p:ext uri="{BB962C8B-B14F-4D97-AF65-F5344CB8AC3E}">
        <p14:creationId xmlns:p14="http://schemas.microsoft.com/office/powerpoint/2010/main" val="3928894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52CC1AC-C7FC-4742-B219-C82E228A90CC}"/>
              </a:ext>
            </a:extLst>
          </p:cNvPr>
          <p:cNvSpPr>
            <a:spLocks noGrp="1"/>
          </p:cNvSpPr>
          <p:nvPr>
            <p:ph idx="1"/>
          </p:nvPr>
        </p:nvSpPr>
        <p:spPr/>
        <p:txBody>
          <a:bodyPr/>
          <a:lstStyle/>
          <a:p>
            <a:r>
              <a:rPr lang="zh-CN" altLang="en-US" dirty="0"/>
              <a:t>模型增加</a:t>
            </a:r>
            <a:endParaRPr lang="en-US" altLang="zh-CN" dirty="0"/>
          </a:p>
          <a:p>
            <a:pPr>
              <a:buFont typeface="Wingdings" panose="05000000000000000000" pitchFamily="2" charset="2"/>
              <a:buChar char="Ø"/>
            </a:pPr>
            <a:r>
              <a:rPr lang="zh-CN" altLang="en-US" sz="2800" dirty="0"/>
              <a:t>新增两个模型：</a:t>
            </a:r>
            <a:r>
              <a:rPr lang="en-US" altLang="zh-CN" sz="2800" dirty="0" err="1"/>
              <a:t>systeminfos</a:t>
            </a:r>
            <a:r>
              <a:rPr lang="zh-CN" altLang="en-US" sz="2800" dirty="0"/>
              <a:t>，</a:t>
            </a:r>
            <a:r>
              <a:rPr lang="en-US" altLang="zh-CN" sz="2800" dirty="0"/>
              <a:t>notices</a:t>
            </a:r>
          </a:p>
          <a:p>
            <a:r>
              <a:rPr lang="zh-CN" altLang="en-US" dirty="0"/>
              <a:t>模型修改</a:t>
            </a:r>
            <a:endParaRPr lang="en-US" altLang="zh-CN" dirty="0"/>
          </a:p>
          <a:p>
            <a:pPr>
              <a:buFont typeface="Wingdings" panose="05000000000000000000" pitchFamily="2" charset="2"/>
              <a:buChar char="Ø"/>
            </a:pPr>
            <a:r>
              <a:rPr lang="en-US" altLang="zh-CN" sz="2800" dirty="0"/>
              <a:t>Courses</a:t>
            </a:r>
            <a:r>
              <a:rPr lang="zh-CN" altLang="en-US" sz="2800" dirty="0"/>
              <a:t>模型增加两个字段：</a:t>
            </a:r>
            <a:r>
              <a:rPr lang="en-US" altLang="zh-CN" sz="2800" dirty="0"/>
              <a:t>department</a:t>
            </a:r>
            <a:r>
              <a:rPr lang="zh-CN" altLang="en-US" sz="2800" dirty="0"/>
              <a:t>和</a:t>
            </a:r>
            <a:r>
              <a:rPr lang="en-US" altLang="zh-CN" sz="2800" dirty="0"/>
              <a:t>semester</a:t>
            </a:r>
          </a:p>
          <a:p>
            <a:pPr>
              <a:buFont typeface="Wingdings" panose="05000000000000000000" pitchFamily="2" charset="2"/>
              <a:buChar char="Ø"/>
            </a:pPr>
            <a:r>
              <a:rPr lang="en-US" altLang="zh-CN" sz="2800" dirty="0"/>
              <a:t>Grades</a:t>
            </a:r>
            <a:r>
              <a:rPr lang="zh-CN" altLang="en-US" sz="2800" dirty="0"/>
              <a:t>模型增加一个字段：</a:t>
            </a:r>
            <a:r>
              <a:rPr lang="en-US" altLang="zh-CN" sz="2800" dirty="0"/>
              <a:t>degree</a:t>
            </a:r>
            <a:endParaRPr lang="zh-CN" altLang="en-US" sz="2800" dirty="0"/>
          </a:p>
        </p:txBody>
      </p:sp>
      <p:sp>
        <p:nvSpPr>
          <p:cNvPr id="4" name="标题 1">
            <a:extLst>
              <a:ext uri="{FF2B5EF4-FFF2-40B4-BE49-F238E27FC236}">
                <a16:creationId xmlns:a16="http://schemas.microsoft.com/office/drawing/2014/main" id="{80C4FDB2-7A98-40FD-9F55-DDEEF22B5D19}"/>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数据库修改</a:t>
            </a:r>
          </a:p>
        </p:txBody>
      </p:sp>
    </p:spTree>
    <p:extLst>
      <p:ext uri="{BB962C8B-B14F-4D97-AF65-F5344CB8AC3E}">
        <p14:creationId xmlns:p14="http://schemas.microsoft.com/office/powerpoint/2010/main" val="851274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格 21">
            <a:extLst>
              <a:ext uri="{FF2B5EF4-FFF2-40B4-BE49-F238E27FC236}">
                <a16:creationId xmlns:a16="http://schemas.microsoft.com/office/drawing/2014/main" id="{BF52F0E4-D8B9-094E-AC3E-B12195940A28}"/>
              </a:ext>
            </a:extLst>
          </p:cNvPr>
          <p:cNvGraphicFramePr>
            <a:graphicFrameLocks noGrp="1"/>
          </p:cNvGraphicFramePr>
          <p:nvPr/>
        </p:nvGraphicFramePr>
        <p:xfrm>
          <a:off x="539552" y="1196752"/>
          <a:ext cx="7848872" cy="3931920"/>
        </p:xfrm>
        <a:graphic>
          <a:graphicData uri="http://schemas.openxmlformats.org/drawingml/2006/table">
            <a:tbl>
              <a:tblPr firstRow="1" bandRow="1">
                <a:tableStyleId>{5C22544A-7EE6-4342-B048-85BDC9FD1C3A}</a:tableStyleId>
              </a:tblPr>
              <a:tblGrid>
                <a:gridCol w="6280538">
                  <a:extLst>
                    <a:ext uri="{9D8B030D-6E8A-4147-A177-3AD203B41FA5}">
                      <a16:colId xmlns:a16="http://schemas.microsoft.com/office/drawing/2014/main" val="3618892656"/>
                    </a:ext>
                  </a:extLst>
                </a:gridCol>
                <a:gridCol w="1568334">
                  <a:extLst>
                    <a:ext uri="{9D8B030D-6E8A-4147-A177-3AD203B41FA5}">
                      <a16:colId xmlns:a16="http://schemas.microsoft.com/office/drawing/2014/main" val="488501453"/>
                    </a:ext>
                  </a:extLst>
                </a:gridCol>
              </a:tblGrid>
              <a:tr h="355810">
                <a:tc>
                  <a:txBody>
                    <a:bodyPr/>
                    <a:lstStyle/>
                    <a:p>
                      <a:r>
                        <a:rPr lang="zh-CN" altLang="en-US" dirty="0"/>
                        <a:t>预期目标</a:t>
                      </a:r>
                    </a:p>
                  </a:txBody>
                  <a:tcPr/>
                </a:tc>
                <a:tc>
                  <a:txBody>
                    <a:bodyPr/>
                    <a:lstStyle/>
                    <a:p>
                      <a:r>
                        <a:rPr lang="zh-CN" altLang="en-US" dirty="0"/>
                        <a:t>完成情况</a:t>
                      </a:r>
                    </a:p>
                  </a:txBody>
                  <a:tcPr/>
                </a:tc>
                <a:extLst>
                  <a:ext uri="{0D108BD9-81ED-4DB2-BD59-A6C34878D82A}">
                    <a16:rowId xmlns:a16="http://schemas.microsoft.com/office/drawing/2014/main" val="1289472008"/>
                  </a:ext>
                </a:extLst>
              </a:tr>
              <a:tr h="355810">
                <a:tc>
                  <a:txBody>
                    <a:bodyPr/>
                    <a:lstStyle/>
                    <a:p>
                      <a:r>
                        <a:rPr lang="zh-CN" altLang="en-US" dirty="0"/>
                        <a:t>注册邮件激活</a:t>
                      </a:r>
                    </a:p>
                  </a:txBody>
                  <a:tcPr/>
                </a:tc>
                <a:tc>
                  <a:txBody>
                    <a:bodyPr/>
                    <a:lstStyle/>
                    <a:p>
                      <a:r>
                        <a:rPr lang="zh-CN" altLang="en-US" dirty="0"/>
                        <a:t>已完成</a:t>
                      </a:r>
                    </a:p>
                  </a:txBody>
                  <a:tcPr/>
                </a:tc>
                <a:extLst>
                  <a:ext uri="{0D108BD9-81ED-4DB2-BD59-A6C34878D82A}">
                    <a16:rowId xmlns:a16="http://schemas.microsoft.com/office/drawing/2014/main" val="3104636360"/>
                  </a:ext>
                </a:extLst>
              </a:tr>
              <a:tr h="355810">
                <a:tc>
                  <a:txBody>
                    <a:bodyPr/>
                    <a:lstStyle/>
                    <a:p>
                      <a:r>
                        <a:rPr lang="zh-CN" altLang="en-US" dirty="0"/>
                        <a:t>忘记密码找回</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已完成</a:t>
                      </a:r>
                    </a:p>
                  </a:txBody>
                  <a:tcPr/>
                </a:tc>
                <a:extLst>
                  <a:ext uri="{0D108BD9-81ED-4DB2-BD59-A6C34878D82A}">
                    <a16:rowId xmlns:a16="http://schemas.microsoft.com/office/drawing/2014/main" val="4270370721"/>
                  </a:ext>
                </a:extLst>
              </a:tr>
              <a:tr h="355810">
                <a:tc>
                  <a:txBody>
                    <a:bodyPr/>
                    <a:lstStyle/>
                    <a:p>
                      <a:r>
                        <a:rPr lang="zh-CN" altLang="en-US" dirty="0"/>
                        <a:t>课程查询（多条件查询、模糊查询、批量选课）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已完成</a:t>
                      </a:r>
                    </a:p>
                  </a:txBody>
                  <a:tcPr/>
                </a:tc>
                <a:extLst>
                  <a:ext uri="{0D108BD9-81ED-4DB2-BD59-A6C34878D82A}">
                    <a16:rowId xmlns:a16="http://schemas.microsoft.com/office/drawing/2014/main" val="2738296928"/>
                  </a:ext>
                </a:extLst>
              </a:tr>
              <a:tr h="614138">
                <a:tc>
                  <a:txBody>
                    <a:bodyPr/>
                    <a:lstStyle/>
                    <a:p>
                      <a:r>
                        <a:rPr lang="zh-CN" altLang="en-US" dirty="0"/>
                        <a:t>选课冲突控制功能（时间冲突控制、选课重复控制、限选人数控制）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已完成 </a:t>
                      </a:r>
                    </a:p>
                  </a:txBody>
                  <a:tcPr/>
                </a:tc>
                <a:extLst>
                  <a:ext uri="{0D108BD9-81ED-4DB2-BD59-A6C34878D82A}">
                    <a16:rowId xmlns:a16="http://schemas.microsoft.com/office/drawing/2014/main" val="724071937"/>
                  </a:ext>
                </a:extLst>
              </a:tr>
              <a:tr h="355810">
                <a:tc>
                  <a:txBody>
                    <a:bodyPr/>
                    <a:lstStyle/>
                    <a:p>
                      <a:r>
                        <a:rPr lang="zh-CN" altLang="en-US" dirty="0"/>
                        <a:t>学分统计功能（应修学分、已选课程学分）</a:t>
                      </a:r>
                    </a:p>
                  </a:txBody>
                  <a:tcPr/>
                </a:tc>
                <a:tc>
                  <a:txBody>
                    <a:bodyPr/>
                    <a:lstStyle/>
                    <a:p>
                      <a:r>
                        <a:rPr lang="zh-CN" altLang="en-US" dirty="0"/>
                        <a:t>已完成</a:t>
                      </a:r>
                    </a:p>
                  </a:txBody>
                  <a:tcPr/>
                </a:tc>
                <a:extLst>
                  <a:ext uri="{0D108BD9-81ED-4DB2-BD59-A6C34878D82A}">
                    <a16:rowId xmlns:a16="http://schemas.microsoft.com/office/drawing/2014/main" val="4155207710"/>
                  </a:ext>
                </a:extLst>
              </a:tr>
              <a:tr h="355810">
                <a:tc>
                  <a:txBody>
                    <a:bodyPr/>
                    <a:lstStyle/>
                    <a:p>
                      <a:r>
                        <a:rPr lang="zh-CN" altLang="en-US" dirty="0"/>
                        <a:t>学生课表生成</a:t>
                      </a:r>
                    </a:p>
                  </a:txBody>
                  <a:tcPr/>
                </a:tc>
                <a:tc>
                  <a:txBody>
                    <a:bodyPr/>
                    <a:lstStyle/>
                    <a:p>
                      <a:r>
                        <a:rPr lang="zh-CN" altLang="en-US" dirty="0"/>
                        <a:t>已完成</a:t>
                      </a:r>
                    </a:p>
                  </a:txBody>
                  <a:tcPr/>
                </a:tc>
                <a:extLst>
                  <a:ext uri="{0D108BD9-81ED-4DB2-BD59-A6C34878D82A}">
                    <a16:rowId xmlns:a16="http://schemas.microsoft.com/office/drawing/2014/main" val="2869470342"/>
                  </a:ext>
                </a:extLst>
              </a:tr>
              <a:tr h="355810">
                <a:tc>
                  <a:txBody>
                    <a:bodyPr/>
                    <a:lstStyle/>
                    <a:p>
                      <a:r>
                        <a:rPr lang="zh-CN" altLang="en-US" dirty="0"/>
                        <a:t>成绩查询功能（单个学期查询、历史成绩查询）</a:t>
                      </a:r>
                    </a:p>
                  </a:txBody>
                  <a:tcPr/>
                </a:tc>
                <a:tc>
                  <a:txBody>
                    <a:bodyPr/>
                    <a:lstStyle/>
                    <a:p>
                      <a:r>
                        <a:rPr lang="zh-CN" altLang="en-US" dirty="0"/>
                        <a:t>已完成</a:t>
                      </a:r>
                    </a:p>
                  </a:txBody>
                  <a:tcPr/>
                </a:tc>
                <a:extLst>
                  <a:ext uri="{0D108BD9-81ED-4DB2-BD59-A6C34878D82A}">
                    <a16:rowId xmlns:a16="http://schemas.microsoft.com/office/drawing/2014/main" val="1212954234"/>
                  </a:ext>
                </a:extLst>
              </a:tr>
              <a:tr h="355810">
                <a:tc>
                  <a:txBody>
                    <a:bodyPr/>
                    <a:lstStyle/>
                    <a:p>
                      <a:r>
                        <a:rPr lang="zh-CN" altLang="en-US" dirty="0"/>
                        <a:t>选课阶段开放、关闭</a:t>
                      </a:r>
                    </a:p>
                  </a:txBody>
                  <a:tcPr/>
                </a:tc>
                <a:tc>
                  <a:txBody>
                    <a:bodyPr/>
                    <a:lstStyle/>
                    <a:p>
                      <a:r>
                        <a:rPr lang="zh-CN" altLang="en-US" dirty="0"/>
                        <a:t>已完成</a:t>
                      </a:r>
                    </a:p>
                  </a:txBody>
                  <a:tcPr/>
                </a:tc>
                <a:extLst>
                  <a:ext uri="{0D108BD9-81ED-4DB2-BD59-A6C34878D82A}">
                    <a16:rowId xmlns:a16="http://schemas.microsoft.com/office/drawing/2014/main" val="4128687997"/>
                  </a:ext>
                </a:extLst>
              </a:tr>
              <a:tr h="355810">
                <a:tc>
                  <a:txBody>
                    <a:bodyPr/>
                    <a:lstStyle/>
                    <a:p>
                      <a:r>
                        <a:rPr lang="zh-CN" altLang="en-US" dirty="0"/>
                        <a:t>网站公告（增删改查）</a:t>
                      </a:r>
                    </a:p>
                  </a:txBody>
                  <a:tcPr/>
                </a:tc>
                <a:tc>
                  <a:txBody>
                    <a:bodyPr/>
                    <a:lstStyle/>
                    <a:p>
                      <a:r>
                        <a:rPr lang="zh-CN" altLang="en-US" dirty="0"/>
                        <a:t>已完成</a:t>
                      </a:r>
                    </a:p>
                  </a:txBody>
                  <a:tcPr/>
                </a:tc>
                <a:extLst>
                  <a:ext uri="{0D108BD9-81ED-4DB2-BD59-A6C34878D82A}">
                    <a16:rowId xmlns:a16="http://schemas.microsoft.com/office/drawing/2014/main" val="280673760"/>
                  </a:ext>
                </a:extLst>
              </a:tr>
            </a:tbl>
          </a:graphicData>
        </a:graphic>
      </p:graphicFrame>
    </p:spTree>
    <p:extLst>
      <p:ext uri="{BB962C8B-B14F-4D97-AF65-F5344CB8AC3E}">
        <p14:creationId xmlns:p14="http://schemas.microsoft.com/office/powerpoint/2010/main" val="1376590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grpSp>
        <p:nvGrpSpPr>
          <p:cNvPr id="40" name="组合 39">
            <a:extLst>
              <a:ext uri="{FF2B5EF4-FFF2-40B4-BE49-F238E27FC236}">
                <a16:creationId xmlns:a16="http://schemas.microsoft.com/office/drawing/2014/main" id="{31829631-7625-47CB-B7AB-BBF25899DAC8}"/>
              </a:ext>
            </a:extLst>
          </p:cNvPr>
          <p:cNvGrpSpPr/>
          <p:nvPr/>
        </p:nvGrpSpPr>
        <p:grpSpPr>
          <a:xfrm>
            <a:off x="4283968" y="2012671"/>
            <a:ext cx="4608512" cy="2832657"/>
            <a:chOff x="2602088" y="1253067"/>
            <a:chExt cx="6987821" cy="4140425"/>
          </a:xfrm>
          <a:solidFill>
            <a:srgbClr val="3F3E40"/>
          </a:solidFill>
        </p:grpSpPr>
        <p:sp>
          <p:nvSpPr>
            <p:cNvPr id="41" name="流程图: 可选过程 40">
              <a:extLst>
                <a:ext uri="{FF2B5EF4-FFF2-40B4-BE49-F238E27FC236}">
                  <a16:creationId xmlns:a16="http://schemas.microsoft.com/office/drawing/2014/main" id="{B694DA5B-7F52-4770-A184-F9277D1F6AD8}"/>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 name="流程图: 可选过程 41">
              <a:extLst>
                <a:ext uri="{FF2B5EF4-FFF2-40B4-BE49-F238E27FC236}">
                  <a16:creationId xmlns:a16="http://schemas.microsoft.com/office/drawing/2014/main" id="{6F387FCC-0787-4E14-AACA-70B0B8E7625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 name="流程图: 可选过程 42">
              <a:extLst>
                <a:ext uri="{FF2B5EF4-FFF2-40B4-BE49-F238E27FC236}">
                  <a16:creationId xmlns:a16="http://schemas.microsoft.com/office/drawing/2014/main" id="{5DAF37C0-F94E-4172-9DB0-B4843C60E3F6}"/>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4" name="流程图: 可选过程 43">
              <a:extLst>
                <a:ext uri="{FF2B5EF4-FFF2-40B4-BE49-F238E27FC236}">
                  <a16:creationId xmlns:a16="http://schemas.microsoft.com/office/drawing/2014/main" id="{A32EAFAC-291E-425C-97C9-225261EA21D7}"/>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5" name="流程图: 可选过程 44">
              <a:extLst>
                <a:ext uri="{FF2B5EF4-FFF2-40B4-BE49-F238E27FC236}">
                  <a16:creationId xmlns:a16="http://schemas.microsoft.com/office/drawing/2014/main" id="{D5EFD59D-BD1E-40D7-8A8A-5EFEA090E2AE}"/>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 name="流程图: 可选过程 45">
              <a:extLst>
                <a:ext uri="{FF2B5EF4-FFF2-40B4-BE49-F238E27FC236}">
                  <a16:creationId xmlns:a16="http://schemas.microsoft.com/office/drawing/2014/main" id="{F9688E0D-70E4-496A-B8B2-D249D61B6A4A}"/>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 name="流程图: 磁盘 46">
              <a:extLst>
                <a:ext uri="{FF2B5EF4-FFF2-40B4-BE49-F238E27FC236}">
                  <a16:creationId xmlns:a16="http://schemas.microsoft.com/office/drawing/2014/main" id="{8101FF03-77B1-435C-A864-1E2876214D4B}"/>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8" name="直接箭头连接符 47">
              <a:extLst>
                <a:ext uri="{FF2B5EF4-FFF2-40B4-BE49-F238E27FC236}">
                  <a16:creationId xmlns:a16="http://schemas.microsoft.com/office/drawing/2014/main" id="{777CAB51-CC2B-4F2C-A204-E26B9DD53CED}"/>
                </a:ext>
              </a:extLst>
            </p:cNvPr>
            <p:cNvCxnSpPr>
              <a:stCxn id="41" idx="3"/>
              <a:endCxn id="4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98E6E83-DFD9-4B60-BBD2-2609831B5187}"/>
                </a:ext>
              </a:extLst>
            </p:cNvPr>
            <p:cNvCxnSpPr>
              <a:stCxn id="42" idx="2"/>
              <a:endCxn id="4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E2925195-6E41-42BD-B147-795AFA0742A2}"/>
                </a:ext>
              </a:extLst>
            </p:cNvPr>
            <p:cNvCxnSpPr>
              <a:stCxn id="45" idx="3"/>
              <a:endCxn id="4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9E4DB857-4D0D-4AF5-A024-8DF8375F0CE6}"/>
                </a:ext>
              </a:extLst>
            </p:cNvPr>
            <p:cNvCxnSpPr>
              <a:stCxn id="44" idx="0"/>
              <a:endCxn id="4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FF52E4CB-6348-4C84-B830-A542FBFFC442}"/>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9909C9E3-F874-4A60-B25F-B5D333D87BD6}"/>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9B78DF7A-3B8D-4036-994D-7EA76AD65CED}"/>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A3A51FA3-7919-45CB-9A61-7BF5D39C4C2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文本框 40">
            <a:extLst>
              <a:ext uri="{FF2B5EF4-FFF2-40B4-BE49-F238E27FC236}">
                <a16:creationId xmlns:a16="http://schemas.microsoft.com/office/drawing/2014/main" id="{8A82C416-8D70-4643-B6AE-2F912F959046}"/>
              </a:ext>
            </a:extLst>
          </p:cNvPr>
          <p:cNvSpPr>
            <a:spLocks noChangeArrowheads="1"/>
          </p:cNvSpPr>
          <p:nvPr/>
        </p:nvSpPr>
        <p:spPr bwMode="auto">
          <a:xfrm>
            <a:off x="933967" y="2270273"/>
            <a:ext cx="3327665" cy="231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ea typeface="微软雅黑" panose="020B0503020204020204" pitchFamily="34" charset="-122"/>
                <a:sym typeface="Arial" panose="020B0604020202020204" pitchFamily="34" charset="0"/>
              </a:rPr>
              <a: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在模型中加入缺少的属性；</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在视图添加搜索控件；</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在控制器增加查询方法，根据查询请求给视图返回相应信息； </a:t>
            </a:r>
            <a:endPar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spTree>
    <p:extLst>
      <p:ext uri="{BB962C8B-B14F-4D97-AF65-F5344CB8AC3E}">
        <p14:creationId xmlns:p14="http://schemas.microsoft.com/office/powerpoint/2010/main" val="1003329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pic>
        <p:nvPicPr>
          <p:cNvPr id="38" name="图片 37">
            <a:extLst>
              <a:ext uri="{FF2B5EF4-FFF2-40B4-BE49-F238E27FC236}">
                <a16:creationId xmlns:a16="http://schemas.microsoft.com/office/drawing/2014/main" id="{DA742938-F085-4707-840B-87590A6E62C3}"/>
              </a:ext>
            </a:extLst>
          </p:cNvPr>
          <p:cNvPicPr>
            <a:picLocks noChangeAspect="1"/>
          </p:cNvPicPr>
          <p:nvPr/>
        </p:nvPicPr>
        <p:blipFill rotWithShape="1">
          <a:blip r:embed="rId2">
            <a:extLst>
              <a:ext uri="{28A0092B-C50C-407E-A947-70E740481C1C}">
                <a14:useLocalDpi xmlns:a14="http://schemas.microsoft.com/office/drawing/2010/main" val="0"/>
              </a:ext>
            </a:extLst>
          </a:blip>
          <a:srcRect b="39818"/>
          <a:stretch/>
        </p:blipFill>
        <p:spPr>
          <a:xfrm>
            <a:off x="197768" y="1697480"/>
            <a:ext cx="8748464" cy="2811640"/>
          </a:xfrm>
          <a:prstGeom prst="rect">
            <a:avLst/>
          </a:prstGeom>
        </p:spPr>
      </p:pic>
      <p:sp>
        <p:nvSpPr>
          <p:cNvPr id="39" name="矩形 38">
            <a:extLst>
              <a:ext uri="{FF2B5EF4-FFF2-40B4-BE49-F238E27FC236}">
                <a16:creationId xmlns:a16="http://schemas.microsoft.com/office/drawing/2014/main" id="{C1F5CA27-628B-4B76-AFC6-B6F596588655}"/>
              </a:ext>
            </a:extLst>
          </p:cNvPr>
          <p:cNvSpPr/>
          <p:nvPr/>
        </p:nvSpPr>
        <p:spPr>
          <a:xfrm>
            <a:off x="1363429" y="5145427"/>
            <a:ext cx="6417141" cy="369332"/>
          </a:xfrm>
          <a:prstGeom prst="rect">
            <a:avLst/>
          </a:prstGeom>
        </p:spPr>
        <p:txBody>
          <a:bodyPr wrap="none">
            <a:spAutoFit/>
          </a:bodyPr>
          <a:lstStyle/>
          <a:p>
            <a:r>
              <a:rPr lang="zh-CN" altLang="en-US" dirty="0"/>
              <a:t>支持学院、课程类型、课程时间、课程名称的单独和联合查询</a:t>
            </a:r>
          </a:p>
        </p:txBody>
      </p:sp>
    </p:spTree>
    <p:extLst>
      <p:ext uri="{BB962C8B-B14F-4D97-AF65-F5344CB8AC3E}">
        <p14:creationId xmlns:p14="http://schemas.microsoft.com/office/powerpoint/2010/main" val="2990792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课程查询</a:t>
            </a:r>
          </a:p>
        </p:txBody>
      </p:sp>
      <p:pic>
        <p:nvPicPr>
          <p:cNvPr id="3" name="图片 2">
            <a:extLst>
              <a:ext uri="{FF2B5EF4-FFF2-40B4-BE49-F238E27FC236}">
                <a16:creationId xmlns:a16="http://schemas.microsoft.com/office/drawing/2014/main" id="{F9FBC003-A768-4F95-9FB3-EC55925564B4}"/>
              </a:ext>
            </a:extLst>
          </p:cNvPr>
          <p:cNvPicPr>
            <a:picLocks noChangeAspect="1"/>
          </p:cNvPicPr>
          <p:nvPr/>
        </p:nvPicPr>
        <p:blipFill rotWithShape="1">
          <a:blip r:embed="rId2">
            <a:extLst>
              <a:ext uri="{28A0092B-C50C-407E-A947-70E740481C1C}">
                <a14:useLocalDpi xmlns:a14="http://schemas.microsoft.com/office/drawing/2010/main" val="0"/>
              </a:ext>
            </a:extLst>
          </a:blip>
          <a:srcRect b="41431"/>
          <a:stretch/>
        </p:blipFill>
        <p:spPr>
          <a:xfrm>
            <a:off x="197768" y="1700808"/>
            <a:ext cx="8748464" cy="2736304"/>
          </a:xfrm>
          <a:prstGeom prst="rect">
            <a:avLst/>
          </a:prstGeom>
        </p:spPr>
      </p:pic>
      <p:sp>
        <p:nvSpPr>
          <p:cNvPr id="6" name="矩形 5">
            <a:extLst>
              <a:ext uri="{FF2B5EF4-FFF2-40B4-BE49-F238E27FC236}">
                <a16:creationId xmlns:a16="http://schemas.microsoft.com/office/drawing/2014/main" id="{442D9290-101D-4272-A84F-3333BCF9A284}"/>
              </a:ext>
            </a:extLst>
          </p:cNvPr>
          <p:cNvSpPr/>
          <p:nvPr/>
        </p:nvSpPr>
        <p:spPr>
          <a:xfrm>
            <a:off x="4018002" y="5147899"/>
            <a:ext cx="1107996" cy="369332"/>
          </a:xfrm>
          <a:prstGeom prst="rect">
            <a:avLst/>
          </a:prstGeom>
        </p:spPr>
        <p:txBody>
          <a:bodyPr wrap="none">
            <a:spAutoFit/>
          </a:bodyPr>
          <a:lstStyle/>
          <a:p>
            <a:r>
              <a:rPr lang="zh-CN" altLang="en-US" dirty="0"/>
              <a:t>查询结果</a:t>
            </a:r>
          </a:p>
        </p:txBody>
      </p:sp>
    </p:spTree>
    <p:extLst>
      <p:ext uri="{BB962C8B-B14F-4D97-AF65-F5344CB8AC3E}">
        <p14:creationId xmlns:p14="http://schemas.microsoft.com/office/powerpoint/2010/main" val="3815319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sp>
        <p:nvSpPr>
          <p:cNvPr id="9" name="文本框 40">
            <a:extLst>
              <a:ext uri="{FF2B5EF4-FFF2-40B4-BE49-F238E27FC236}">
                <a16:creationId xmlns:a16="http://schemas.microsoft.com/office/drawing/2014/main" id="{E5CD62EE-74E9-47F2-8D23-ECDF1A88ACAF}"/>
              </a:ext>
            </a:extLst>
          </p:cNvPr>
          <p:cNvSpPr>
            <a:spLocks noChangeArrowheads="1"/>
          </p:cNvSpPr>
          <p:nvPr/>
        </p:nvSpPr>
        <p:spPr bwMode="auto">
          <a:xfrm>
            <a:off x="1035545" y="2348880"/>
            <a:ext cx="3095774" cy="16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select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判断</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是否存在三种冲突情形，若存在，给出相关</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提示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10" name="组合 9">
            <a:extLst>
              <a:ext uri="{FF2B5EF4-FFF2-40B4-BE49-F238E27FC236}">
                <a16:creationId xmlns:a16="http://schemas.microsoft.com/office/drawing/2014/main" id="{34887AF0-FFD3-4F56-8D66-011ADC3352E5}"/>
              </a:ext>
            </a:extLst>
          </p:cNvPr>
          <p:cNvGrpSpPr/>
          <p:nvPr/>
        </p:nvGrpSpPr>
        <p:grpSpPr>
          <a:xfrm>
            <a:off x="4283968" y="2012671"/>
            <a:ext cx="4608512" cy="2832657"/>
            <a:chOff x="2602088" y="1253067"/>
            <a:chExt cx="6987821" cy="4140425"/>
          </a:xfrm>
          <a:solidFill>
            <a:srgbClr val="3F3E40"/>
          </a:solidFill>
        </p:grpSpPr>
        <p:sp>
          <p:nvSpPr>
            <p:cNvPr id="11" name="流程图: 可选过程 10">
              <a:extLst>
                <a:ext uri="{FF2B5EF4-FFF2-40B4-BE49-F238E27FC236}">
                  <a16:creationId xmlns:a16="http://schemas.microsoft.com/office/drawing/2014/main" id="{1E0E6D1A-C358-4F80-A8E4-669DE5E02D3D}"/>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C81972CC-DF73-46DF-A8A7-2947B67428EC}"/>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C65DE53F-71F7-4019-B7A0-0F308A37F653}"/>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514D2F81-C439-492C-AF69-2E8E4419B1B8}"/>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lang="en-US" altLang="zh-CN" sz="1100" b="1" dirty="0">
                  <a:solidFill>
                    <a:prstClr val="white"/>
                  </a:solidFill>
                  <a:latin typeface="等线" panose="02010600030101010101" charset="-122"/>
                  <a:ea typeface="等线" panose="02010600030101010101" charset="-122"/>
                </a:rPr>
                <a:t>list</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B250CC8E-BDCA-4E45-9C0E-ABD0159B0570}"/>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可选过程 15">
              <a:extLst>
                <a:ext uri="{FF2B5EF4-FFF2-40B4-BE49-F238E27FC236}">
                  <a16:creationId xmlns:a16="http://schemas.microsoft.com/office/drawing/2014/main" id="{6E30D3AB-A653-43A0-A07A-FBC8C73D99D0}"/>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流程图: 磁盘 16">
              <a:extLst>
                <a:ext uri="{FF2B5EF4-FFF2-40B4-BE49-F238E27FC236}">
                  <a16:creationId xmlns:a16="http://schemas.microsoft.com/office/drawing/2014/main" id="{8D21529A-32C2-4ADF-95C9-BB73A2996596}"/>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8" name="直接箭头连接符 17">
              <a:extLst>
                <a:ext uri="{FF2B5EF4-FFF2-40B4-BE49-F238E27FC236}">
                  <a16:creationId xmlns:a16="http://schemas.microsoft.com/office/drawing/2014/main" id="{B6FA1BCE-B986-4416-AFB7-15EDC75ECC34}"/>
                </a:ext>
              </a:extLst>
            </p:cNvPr>
            <p:cNvCxnSpPr>
              <a:stCxn id="11" idx="3"/>
              <a:endCxn id="12"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863C060-EB45-4A16-B04D-3C56EA791B79}"/>
                </a:ext>
              </a:extLst>
            </p:cNvPr>
            <p:cNvCxnSpPr>
              <a:stCxn id="12" idx="2"/>
              <a:endCxn id="15"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8D0956A-7513-4E8A-B19B-2B550408AD41}"/>
                </a:ext>
              </a:extLst>
            </p:cNvPr>
            <p:cNvCxnSpPr>
              <a:stCxn id="15" idx="3"/>
              <a:endCxn id="14"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F7A2EF4-749A-47AA-8FE9-E39F612B4A58}"/>
                </a:ext>
              </a:extLst>
            </p:cNvPr>
            <p:cNvCxnSpPr>
              <a:stCxn id="14" idx="0"/>
              <a:endCxn id="13"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E299682-FE2B-4BB5-B39D-C601E0F45EE6}"/>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CB526A69-B0BC-480F-89BD-2C54C3CF2274}"/>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A3E6300-1B45-4423-8B85-FE35F7A82446}"/>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ADD6BE3-2966-4D3D-B3DF-56A4F1D1ADE5}"/>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5044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5" name="图片 4">
            <a:extLst>
              <a:ext uri="{FF2B5EF4-FFF2-40B4-BE49-F238E27FC236}">
                <a16:creationId xmlns:a16="http://schemas.microsoft.com/office/drawing/2014/main" id="{9033DDF7-D8D8-4470-AF9D-6381B5CB9D82}"/>
              </a:ext>
            </a:extLst>
          </p:cNvPr>
          <p:cNvPicPr>
            <a:picLocks noChangeAspect="1"/>
          </p:cNvPicPr>
          <p:nvPr/>
        </p:nvPicPr>
        <p:blipFill rotWithShape="1">
          <a:blip r:embed="rId2">
            <a:extLst>
              <a:ext uri="{28A0092B-C50C-407E-A947-70E740481C1C}">
                <a14:useLocalDpi xmlns:a14="http://schemas.microsoft.com/office/drawing/2010/main" val="0"/>
              </a:ext>
            </a:extLst>
          </a:blip>
          <a:srcRect t="1" b="25785"/>
          <a:stretch/>
        </p:blipFill>
        <p:spPr>
          <a:xfrm>
            <a:off x="197768" y="1625426"/>
            <a:ext cx="8748464" cy="3027710"/>
          </a:xfrm>
          <a:prstGeom prst="rect">
            <a:avLst/>
          </a:prstGeom>
        </p:spPr>
      </p:pic>
      <p:sp>
        <p:nvSpPr>
          <p:cNvPr id="8" name="矩形 7">
            <a:extLst>
              <a:ext uri="{FF2B5EF4-FFF2-40B4-BE49-F238E27FC236}">
                <a16:creationId xmlns:a16="http://schemas.microsoft.com/office/drawing/2014/main" id="{80DF44E9-AACE-4A02-A666-0A2FADBEE553}"/>
              </a:ext>
            </a:extLst>
          </p:cNvPr>
          <p:cNvSpPr/>
          <p:nvPr/>
        </p:nvSpPr>
        <p:spPr>
          <a:xfrm>
            <a:off x="3325505" y="5191924"/>
            <a:ext cx="2492990" cy="369332"/>
          </a:xfrm>
          <a:prstGeom prst="rect">
            <a:avLst/>
          </a:prstGeom>
        </p:spPr>
        <p:txBody>
          <a:bodyPr wrap="none">
            <a:spAutoFit/>
          </a:bodyPr>
          <a:lstStyle/>
          <a:p>
            <a:r>
              <a:rPr lang="zh-CN" altLang="en-US" dirty="0"/>
              <a:t>选课时增加学位课选项</a:t>
            </a:r>
          </a:p>
        </p:txBody>
      </p:sp>
    </p:spTree>
    <p:extLst>
      <p:ext uri="{BB962C8B-B14F-4D97-AF65-F5344CB8AC3E}">
        <p14:creationId xmlns:p14="http://schemas.microsoft.com/office/powerpoint/2010/main" val="355472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7" name="图片 6">
            <a:extLst>
              <a:ext uri="{FF2B5EF4-FFF2-40B4-BE49-F238E27FC236}">
                <a16:creationId xmlns:a16="http://schemas.microsoft.com/office/drawing/2014/main" id="{8348B7AB-534C-43DC-AE35-AB17DE3F1544}"/>
              </a:ext>
            </a:extLst>
          </p:cNvPr>
          <p:cNvPicPr>
            <a:picLocks noChangeAspect="1"/>
          </p:cNvPicPr>
          <p:nvPr/>
        </p:nvPicPr>
        <p:blipFill rotWithShape="1">
          <a:blip r:embed="rId2">
            <a:extLst>
              <a:ext uri="{28A0092B-C50C-407E-A947-70E740481C1C}">
                <a14:useLocalDpi xmlns:a14="http://schemas.microsoft.com/office/drawing/2010/main" val="0"/>
              </a:ext>
            </a:extLst>
          </a:blip>
          <a:srcRect b="27633"/>
          <a:stretch/>
        </p:blipFill>
        <p:spPr>
          <a:xfrm>
            <a:off x="197768" y="1772816"/>
            <a:ext cx="8748464" cy="2952328"/>
          </a:xfrm>
          <a:prstGeom prst="rect">
            <a:avLst/>
          </a:prstGeom>
        </p:spPr>
      </p:pic>
      <p:sp>
        <p:nvSpPr>
          <p:cNvPr id="6" name="矩形 5">
            <a:extLst>
              <a:ext uri="{FF2B5EF4-FFF2-40B4-BE49-F238E27FC236}">
                <a16:creationId xmlns:a16="http://schemas.microsoft.com/office/drawing/2014/main" id="{54BF1A2A-7281-4A2A-B834-731E6E7AAD99}"/>
              </a:ext>
            </a:extLst>
          </p:cNvPr>
          <p:cNvSpPr/>
          <p:nvPr/>
        </p:nvSpPr>
        <p:spPr>
          <a:xfrm>
            <a:off x="4018002" y="5166320"/>
            <a:ext cx="1107996" cy="369332"/>
          </a:xfrm>
          <a:prstGeom prst="rect">
            <a:avLst/>
          </a:prstGeom>
        </p:spPr>
        <p:txBody>
          <a:bodyPr wrap="none">
            <a:spAutoFit/>
          </a:bodyPr>
          <a:lstStyle/>
          <a:p>
            <a:r>
              <a:rPr lang="zh-CN" altLang="en-US" dirty="0"/>
              <a:t>选课成功</a:t>
            </a:r>
          </a:p>
        </p:txBody>
      </p:sp>
    </p:spTree>
    <p:extLst>
      <p:ext uri="{BB962C8B-B14F-4D97-AF65-F5344CB8AC3E}">
        <p14:creationId xmlns:p14="http://schemas.microsoft.com/office/powerpoint/2010/main" val="734583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0" name="图片 9">
            <a:extLst>
              <a:ext uri="{FF2B5EF4-FFF2-40B4-BE49-F238E27FC236}">
                <a16:creationId xmlns:a16="http://schemas.microsoft.com/office/drawing/2014/main" id="{BEB62EB7-E9FC-4478-8972-7F8677A092E1}"/>
              </a:ext>
            </a:extLst>
          </p:cNvPr>
          <p:cNvPicPr>
            <a:picLocks noChangeAspect="1"/>
          </p:cNvPicPr>
          <p:nvPr/>
        </p:nvPicPr>
        <p:blipFill rotWithShape="1">
          <a:blip r:embed="rId2">
            <a:extLst>
              <a:ext uri="{28A0092B-C50C-407E-A947-70E740481C1C}">
                <a14:useLocalDpi xmlns:a14="http://schemas.microsoft.com/office/drawing/2010/main" val="0"/>
              </a:ext>
            </a:extLst>
          </a:blip>
          <a:srcRect t="-2" b="44738"/>
          <a:stretch/>
        </p:blipFill>
        <p:spPr>
          <a:xfrm>
            <a:off x="251520" y="1649655"/>
            <a:ext cx="8712968" cy="2571433"/>
          </a:xfrm>
          <a:prstGeom prst="rect">
            <a:avLst/>
          </a:prstGeom>
        </p:spPr>
      </p:pic>
      <p:sp>
        <p:nvSpPr>
          <p:cNvPr id="15" name="矩形 14">
            <a:extLst>
              <a:ext uri="{FF2B5EF4-FFF2-40B4-BE49-F238E27FC236}">
                <a16:creationId xmlns:a16="http://schemas.microsoft.com/office/drawing/2014/main" id="{02A004D2-B71B-4D55-8EE9-5824B585C223}"/>
              </a:ext>
            </a:extLst>
          </p:cNvPr>
          <p:cNvSpPr/>
          <p:nvPr/>
        </p:nvSpPr>
        <p:spPr>
          <a:xfrm>
            <a:off x="2517591" y="5167695"/>
            <a:ext cx="4108817" cy="369332"/>
          </a:xfrm>
          <a:prstGeom prst="rect">
            <a:avLst/>
          </a:prstGeom>
        </p:spPr>
        <p:txBody>
          <a:bodyPr wrap="none">
            <a:spAutoFit/>
          </a:bodyPr>
          <a:lstStyle/>
          <a:p>
            <a:r>
              <a:rPr lang="zh-CN" altLang="en-US" dirty="0"/>
              <a:t>所选课程与当前学期课表中的课程冲突</a:t>
            </a:r>
          </a:p>
        </p:txBody>
      </p:sp>
    </p:spTree>
    <p:extLst>
      <p:ext uri="{BB962C8B-B14F-4D97-AF65-F5344CB8AC3E}">
        <p14:creationId xmlns:p14="http://schemas.microsoft.com/office/powerpoint/2010/main" val="2980827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2" name="图片 11">
            <a:extLst>
              <a:ext uri="{FF2B5EF4-FFF2-40B4-BE49-F238E27FC236}">
                <a16:creationId xmlns:a16="http://schemas.microsoft.com/office/drawing/2014/main" id="{C99295CA-5522-4F7F-A459-7C544E4A2DD2}"/>
              </a:ext>
            </a:extLst>
          </p:cNvPr>
          <p:cNvPicPr>
            <a:picLocks noChangeAspect="1"/>
          </p:cNvPicPr>
          <p:nvPr/>
        </p:nvPicPr>
        <p:blipFill rotWithShape="1">
          <a:blip r:embed="rId2">
            <a:extLst>
              <a:ext uri="{28A0092B-C50C-407E-A947-70E740481C1C}">
                <a14:useLocalDpi xmlns:a14="http://schemas.microsoft.com/office/drawing/2010/main" val="0"/>
              </a:ext>
            </a:extLst>
          </a:blip>
          <a:srcRect t="1" b="36199"/>
          <a:stretch/>
        </p:blipFill>
        <p:spPr>
          <a:xfrm>
            <a:off x="215515" y="1484784"/>
            <a:ext cx="8712969" cy="2592288"/>
          </a:xfrm>
          <a:prstGeom prst="rect">
            <a:avLst/>
          </a:prstGeom>
        </p:spPr>
      </p:pic>
      <p:sp>
        <p:nvSpPr>
          <p:cNvPr id="6" name="矩形 5">
            <a:extLst>
              <a:ext uri="{FF2B5EF4-FFF2-40B4-BE49-F238E27FC236}">
                <a16:creationId xmlns:a16="http://schemas.microsoft.com/office/drawing/2014/main" id="{9007E314-BB85-4BE5-8369-5031ED5C6EAB}"/>
              </a:ext>
            </a:extLst>
          </p:cNvPr>
          <p:cNvSpPr/>
          <p:nvPr/>
        </p:nvSpPr>
        <p:spPr>
          <a:xfrm>
            <a:off x="2286758" y="4869160"/>
            <a:ext cx="4570482" cy="923330"/>
          </a:xfrm>
          <a:prstGeom prst="rect">
            <a:avLst/>
          </a:prstGeom>
        </p:spPr>
        <p:txBody>
          <a:bodyPr wrap="none">
            <a:spAutoFit/>
          </a:bodyPr>
          <a:lstStyle/>
          <a:p>
            <a:pPr algn="ctr"/>
            <a:r>
              <a:rPr lang="zh-CN" altLang="en-US" dirty="0"/>
              <a:t>所选课程与当前学期课表中的课程时间冲突</a:t>
            </a:r>
            <a:endParaRPr lang="en-US" altLang="zh-CN" dirty="0"/>
          </a:p>
          <a:p>
            <a:pPr algn="ctr"/>
            <a:r>
              <a:rPr lang="zh-CN" altLang="en-US" dirty="0"/>
              <a:t>节次冲突但周次不冲突</a:t>
            </a:r>
            <a:endParaRPr lang="en-US" altLang="zh-CN" dirty="0"/>
          </a:p>
          <a:p>
            <a:pPr algn="ctr"/>
            <a:r>
              <a:rPr lang="zh-CN" altLang="en-US" dirty="0"/>
              <a:t>节次冲突且周次冲突</a:t>
            </a:r>
          </a:p>
        </p:txBody>
      </p:sp>
    </p:spTree>
    <p:extLst>
      <p:ext uri="{BB962C8B-B14F-4D97-AF65-F5344CB8AC3E}">
        <p14:creationId xmlns:p14="http://schemas.microsoft.com/office/powerpoint/2010/main" val="1175304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508D52C-1F3F-4DEF-83FE-A01D0EA5944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课程选择</a:t>
            </a:r>
          </a:p>
        </p:txBody>
      </p:sp>
      <p:pic>
        <p:nvPicPr>
          <p:cNvPr id="14" name="图片 13">
            <a:extLst>
              <a:ext uri="{FF2B5EF4-FFF2-40B4-BE49-F238E27FC236}">
                <a16:creationId xmlns:a16="http://schemas.microsoft.com/office/drawing/2014/main" id="{9D2D4927-794E-427B-9C6D-85BE04FDB81D}"/>
              </a:ext>
            </a:extLst>
          </p:cNvPr>
          <p:cNvPicPr>
            <a:picLocks noChangeAspect="1"/>
          </p:cNvPicPr>
          <p:nvPr/>
        </p:nvPicPr>
        <p:blipFill rotWithShape="1">
          <a:blip r:embed="rId2">
            <a:extLst>
              <a:ext uri="{28A0092B-C50C-407E-A947-70E740481C1C}">
                <a14:useLocalDpi xmlns:a14="http://schemas.microsoft.com/office/drawing/2010/main" val="0"/>
              </a:ext>
            </a:extLst>
          </a:blip>
          <a:srcRect t="-1" b="29110"/>
          <a:stretch/>
        </p:blipFill>
        <p:spPr>
          <a:xfrm>
            <a:off x="215516" y="1484784"/>
            <a:ext cx="8712968" cy="2880320"/>
          </a:xfrm>
          <a:prstGeom prst="rect">
            <a:avLst/>
          </a:prstGeom>
        </p:spPr>
      </p:pic>
      <p:sp>
        <p:nvSpPr>
          <p:cNvPr id="6" name="矩形 5">
            <a:extLst>
              <a:ext uri="{FF2B5EF4-FFF2-40B4-BE49-F238E27FC236}">
                <a16:creationId xmlns:a16="http://schemas.microsoft.com/office/drawing/2014/main" id="{543CE1FE-5425-4FD8-9DA6-A6250BE7BF55}"/>
              </a:ext>
            </a:extLst>
          </p:cNvPr>
          <p:cNvSpPr/>
          <p:nvPr/>
        </p:nvSpPr>
        <p:spPr>
          <a:xfrm>
            <a:off x="3440921" y="5003884"/>
            <a:ext cx="2262158" cy="369332"/>
          </a:xfrm>
          <a:prstGeom prst="rect">
            <a:avLst/>
          </a:prstGeom>
        </p:spPr>
        <p:txBody>
          <a:bodyPr wrap="none">
            <a:spAutoFit/>
          </a:bodyPr>
          <a:lstStyle/>
          <a:p>
            <a:r>
              <a:rPr lang="zh-CN" altLang="en-US" dirty="0"/>
              <a:t>所选课程与人数已满</a:t>
            </a:r>
          </a:p>
        </p:txBody>
      </p:sp>
    </p:spTree>
    <p:extLst>
      <p:ext uri="{BB962C8B-B14F-4D97-AF65-F5344CB8AC3E}">
        <p14:creationId xmlns:p14="http://schemas.microsoft.com/office/powerpoint/2010/main" val="4028890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已选课程</a:t>
            </a:r>
          </a:p>
        </p:txBody>
      </p:sp>
      <p:sp>
        <p:nvSpPr>
          <p:cNvPr id="8" name="文本框 40">
            <a:extLst>
              <a:ext uri="{FF2B5EF4-FFF2-40B4-BE49-F238E27FC236}">
                <a16:creationId xmlns:a16="http://schemas.microsoft.com/office/drawing/2014/main" id="{735788C7-2310-4B0B-9848-DE52DEC9D789}"/>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视图中，增加学位课设置的列信息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a:extLst>
              <a:ext uri="{FF2B5EF4-FFF2-40B4-BE49-F238E27FC236}">
                <a16:creationId xmlns:a16="http://schemas.microsoft.com/office/drawing/2014/main" id="{2DEB66AA-A9D5-4CF7-A314-28A5CB3557EB}"/>
              </a:ext>
            </a:extLst>
          </p:cNvPr>
          <p:cNvGrpSpPr/>
          <p:nvPr/>
        </p:nvGrpSpPr>
        <p:grpSpPr>
          <a:xfrm>
            <a:off x="4283968" y="2012671"/>
            <a:ext cx="4608512" cy="2832657"/>
            <a:chOff x="2602088" y="1253067"/>
            <a:chExt cx="6987821" cy="4140425"/>
          </a:xfrm>
          <a:solidFill>
            <a:srgbClr val="3F3E40"/>
          </a:solidFill>
        </p:grpSpPr>
        <p:sp>
          <p:nvSpPr>
            <p:cNvPr id="10" name="流程图: 可选过程 9">
              <a:extLst>
                <a:ext uri="{FF2B5EF4-FFF2-40B4-BE49-F238E27FC236}">
                  <a16:creationId xmlns:a16="http://schemas.microsoft.com/office/drawing/2014/main" id="{68AF0909-2B5F-4D2C-AE1C-07319E769B94}"/>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a:extLst>
                <a:ext uri="{FF2B5EF4-FFF2-40B4-BE49-F238E27FC236}">
                  <a16:creationId xmlns:a16="http://schemas.microsoft.com/office/drawing/2014/main" id="{D19F473A-3CFB-403A-91F0-43625A7D3413}"/>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99B87404-04A8-46E0-90E7-6B1FCC9B6DCB}"/>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5184FF19-2755-4732-8193-37B9AB8B4E50}"/>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4ED807AA-C881-4929-BBFF-3992D9D05E41}"/>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F86C928D-86DB-4F5C-9148-C6BA6A62F329}"/>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a:extLst>
                <a:ext uri="{FF2B5EF4-FFF2-40B4-BE49-F238E27FC236}">
                  <a16:creationId xmlns:a16="http://schemas.microsoft.com/office/drawing/2014/main" id="{E81B5195-D529-4B9E-B2AB-0FD9D7D4E287}"/>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a:extLst>
                <a:ext uri="{FF2B5EF4-FFF2-40B4-BE49-F238E27FC236}">
                  <a16:creationId xmlns:a16="http://schemas.microsoft.com/office/drawing/2014/main" id="{3DA52196-A5AE-4B53-B6FB-48C25F417877}"/>
                </a:ext>
              </a:extLst>
            </p:cNvPr>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E3AD4B6-9D86-426A-933E-6A5F7DAB7F9D}"/>
                </a:ext>
              </a:extLst>
            </p:cNvPr>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813C4B9-BF94-4D68-BBF4-BEFA66392285}"/>
                </a:ext>
              </a:extLst>
            </p:cNvPr>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2791637-92CD-4984-AE8E-F8E8C21B74AC}"/>
                </a:ext>
              </a:extLst>
            </p:cNvPr>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B9D9001-AAA8-4B2B-9A81-279D5C669D99}"/>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DF29181-B9FF-4119-8C66-58813AEC7869}"/>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60A68FF2-36D5-4892-8FC7-A9A3F0243A92}"/>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686BCF3-29B0-47F0-9BEF-7B276200934E}"/>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903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0633296-253B-564F-9008-AFB9B834ACE5}"/>
              </a:ext>
            </a:extLst>
          </p:cNvPr>
          <p:cNvGrpSpPr/>
          <p:nvPr/>
        </p:nvGrpSpPr>
        <p:grpSpPr>
          <a:xfrm>
            <a:off x="4212530" y="1841497"/>
            <a:ext cx="3600400" cy="3243687"/>
            <a:chOff x="1980282" y="719956"/>
            <a:chExt cx="4176464" cy="3744416"/>
          </a:xfrm>
        </p:grpSpPr>
        <p:sp>
          <p:nvSpPr>
            <p:cNvPr id="3" name="矩形: 圆角 20">
              <a:extLst>
                <a:ext uri="{FF2B5EF4-FFF2-40B4-BE49-F238E27FC236}">
                  <a16:creationId xmlns:a16="http://schemas.microsoft.com/office/drawing/2014/main" id="{8E44FFE0-9ED9-4C4B-9B12-A02D5F1ACA8A}"/>
                </a:ext>
              </a:extLst>
            </p:cNvPr>
            <p:cNvSpPr/>
            <p:nvPr/>
          </p:nvSpPr>
          <p:spPr>
            <a:xfrm>
              <a:off x="1980282" y="719956"/>
              <a:ext cx="4176464" cy="3744416"/>
            </a:xfrm>
            <a:prstGeom prst="roundRect">
              <a:avLst/>
            </a:prstGeom>
            <a:solidFill>
              <a:schemeClr val="bg1"/>
            </a:solidFill>
            <a:ln w="9525">
              <a:solidFill>
                <a:schemeClr val="tx1"/>
              </a:solidFill>
            </a:ln>
            <a:effectLst>
              <a:glow rad="101600">
                <a:schemeClr val="tx1">
                  <a:alpha val="60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7CE6D34-EE05-D045-987D-717146DE7BEE}"/>
                </a:ext>
              </a:extLst>
            </p:cNvPr>
            <p:cNvGrpSpPr/>
            <p:nvPr/>
          </p:nvGrpSpPr>
          <p:grpSpPr>
            <a:xfrm>
              <a:off x="2495187" y="1279538"/>
              <a:ext cx="3146653" cy="2951521"/>
              <a:chOff x="3710875" y="1575301"/>
              <a:chExt cx="4726488" cy="3511087"/>
            </a:xfrm>
            <a:solidFill>
              <a:srgbClr val="595959"/>
            </a:solidFill>
          </p:grpSpPr>
          <p:grpSp>
            <p:nvGrpSpPr>
              <p:cNvPr id="6" name="组合 5">
                <a:extLst>
                  <a:ext uri="{FF2B5EF4-FFF2-40B4-BE49-F238E27FC236}">
                    <a16:creationId xmlns:a16="http://schemas.microsoft.com/office/drawing/2014/main" id="{75AB18B5-2AF0-5840-9DF3-39885132B522}"/>
                  </a:ext>
                </a:extLst>
              </p:cNvPr>
              <p:cNvGrpSpPr/>
              <p:nvPr/>
            </p:nvGrpSpPr>
            <p:grpSpPr>
              <a:xfrm>
                <a:off x="3710875" y="1575301"/>
                <a:ext cx="4726488" cy="3511087"/>
                <a:chOff x="3710875" y="1575301"/>
                <a:chExt cx="4726488" cy="3511087"/>
              </a:xfrm>
              <a:grpFill/>
            </p:grpSpPr>
            <p:sp>
              <p:nvSpPr>
                <p:cNvPr id="10" name="流程图: 可选过程 12">
                  <a:extLst>
                    <a:ext uri="{FF2B5EF4-FFF2-40B4-BE49-F238E27FC236}">
                      <a16:creationId xmlns:a16="http://schemas.microsoft.com/office/drawing/2014/main" id="{2D427B75-E7BD-B142-A312-5270B2F41DB1}"/>
                    </a:ext>
                  </a:extLst>
                </p:cNvPr>
                <p:cNvSpPr/>
                <p:nvPr/>
              </p:nvSpPr>
              <p:spPr>
                <a:xfrm>
                  <a:off x="3710875"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设计</a:t>
                  </a:r>
                </a:p>
              </p:txBody>
            </p:sp>
            <p:sp>
              <p:nvSpPr>
                <p:cNvPr id="11" name="流程图: 可选过程 13">
                  <a:extLst>
                    <a:ext uri="{FF2B5EF4-FFF2-40B4-BE49-F238E27FC236}">
                      <a16:creationId xmlns:a16="http://schemas.microsoft.com/office/drawing/2014/main" id="{F6DCBF3B-7834-D444-B060-EB80487AA249}"/>
                    </a:ext>
                  </a:extLst>
                </p:cNvPr>
                <p:cNvSpPr/>
                <p:nvPr/>
              </p:nvSpPr>
              <p:spPr>
                <a:xfrm>
                  <a:off x="7060192" y="2350912"/>
                  <a:ext cx="1377171"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n w="0"/>
                      <a:solidFill>
                        <a:schemeClr val="bg1"/>
                      </a:solidFill>
                      <a:effectLst>
                        <a:outerShdw blurRad="38100" dist="19050" dir="2700000" algn="tl" rotWithShape="0">
                          <a:schemeClr val="dk1">
                            <a:alpha val="40000"/>
                          </a:schemeClr>
                        </a:outerShdw>
                      </a:effectLst>
                    </a:rPr>
                    <a:t>实现</a:t>
                  </a:r>
                </a:p>
              </p:txBody>
            </p:sp>
            <p:sp>
              <p:nvSpPr>
                <p:cNvPr id="12" name="流程图: 可选过程 14">
                  <a:extLst>
                    <a:ext uri="{FF2B5EF4-FFF2-40B4-BE49-F238E27FC236}">
                      <a16:creationId xmlns:a16="http://schemas.microsoft.com/office/drawing/2014/main" id="{4B6301D0-AADF-C849-A2FB-9625FEA394F0}"/>
                    </a:ext>
                  </a:extLst>
                </p:cNvPr>
                <p:cNvSpPr/>
                <p:nvPr/>
              </p:nvSpPr>
              <p:spPr>
                <a:xfrm>
                  <a:off x="5363688" y="4424251"/>
                  <a:ext cx="1386693" cy="612647"/>
                </a:xfrm>
                <a:prstGeom prst="flowChartAlternateProcess">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测试</a:t>
                  </a:r>
                </a:p>
              </p:txBody>
            </p:sp>
            <p:sp>
              <p:nvSpPr>
                <p:cNvPr id="13" name="右弧形箭头 14">
                  <a:extLst>
                    <a:ext uri="{FF2B5EF4-FFF2-40B4-BE49-F238E27FC236}">
                      <a16:creationId xmlns:a16="http://schemas.microsoft.com/office/drawing/2014/main" id="{E9BF91CD-F984-B046-B078-8365218FFCC1}"/>
                    </a:ext>
                  </a:extLst>
                </p:cNvPr>
                <p:cNvSpPr/>
                <p:nvPr/>
              </p:nvSpPr>
              <p:spPr>
                <a:xfrm rot="2099984">
                  <a:off x="7318179" y="3064809"/>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右弧形箭头 15">
                  <a:extLst>
                    <a:ext uri="{FF2B5EF4-FFF2-40B4-BE49-F238E27FC236}">
                      <a16:creationId xmlns:a16="http://schemas.microsoft.com/office/drawing/2014/main" id="{DB09625F-5154-5340-86F0-E612072C5BCB}"/>
                    </a:ext>
                  </a:extLst>
                </p:cNvPr>
                <p:cNvSpPr/>
                <p:nvPr/>
              </p:nvSpPr>
              <p:spPr>
                <a:xfrm rot="9015488">
                  <a:off x="4183135" y="2958985"/>
                  <a:ext cx="653917" cy="2021579"/>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右弧形箭头 16">
                  <a:extLst>
                    <a:ext uri="{FF2B5EF4-FFF2-40B4-BE49-F238E27FC236}">
                      <a16:creationId xmlns:a16="http://schemas.microsoft.com/office/drawing/2014/main" id="{C1F908DC-74CD-034B-8C0A-ADC6587E2341}"/>
                    </a:ext>
                  </a:extLst>
                </p:cNvPr>
                <p:cNvSpPr/>
                <p:nvPr/>
              </p:nvSpPr>
              <p:spPr>
                <a:xfrm rot="16200000">
                  <a:off x="5803228" y="561359"/>
                  <a:ext cx="679099" cy="2706984"/>
                </a:xfrm>
                <a:prstGeom prst="curvedLeftArrow">
                  <a:avLst>
                    <a:gd name="adj1" fmla="val 15161"/>
                    <a:gd name="adj2" fmla="val 45682"/>
                    <a:gd name="adj3" fmla="val 53582"/>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流程图: 磁盘 18">
                  <a:extLst>
                    <a:ext uri="{FF2B5EF4-FFF2-40B4-BE49-F238E27FC236}">
                      <a16:creationId xmlns:a16="http://schemas.microsoft.com/office/drawing/2014/main" id="{9699A68E-5227-9845-9691-09F6E399110C}"/>
                    </a:ext>
                  </a:extLst>
                </p:cNvPr>
                <p:cNvSpPr/>
                <p:nvPr/>
              </p:nvSpPr>
              <p:spPr>
                <a:xfrm>
                  <a:off x="5552936" y="3022160"/>
                  <a:ext cx="1042368" cy="661361"/>
                </a:xfrm>
                <a:prstGeom prst="flowChartMagneticDisk">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Git</a:t>
                  </a:r>
                  <a:endParaRPr lang="zh-CN" altLang="en-US" dirty="0"/>
                </a:p>
              </p:txBody>
            </p:sp>
          </p:grpSp>
          <p:cxnSp>
            <p:nvCxnSpPr>
              <p:cNvPr id="7" name="直接箭头连接符 9">
                <a:extLst>
                  <a:ext uri="{FF2B5EF4-FFF2-40B4-BE49-F238E27FC236}">
                    <a16:creationId xmlns:a16="http://schemas.microsoft.com/office/drawing/2014/main" id="{AB6BE323-49FF-F441-A372-7285E0488973}"/>
                  </a:ext>
                </a:extLst>
              </p:cNvPr>
              <p:cNvCxnSpPr/>
              <p:nvPr/>
            </p:nvCxnSpPr>
            <p:spPr>
              <a:xfrm>
                <a:off x="4681738" y="3073681"/>
                <a:ext cx="1310556"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10">
                <a:extLst>
                  <a:ext uri="{FF2B5EF4-FFF2-40B4-BE49-F238E27FC236}">
                    <a16:creationId xmlns:a16="http://schemas.microsoft.com/office/drawing/2014/main" id="{9E448D1E-6FE0-404B-8735-5513EFD10ABE}"/>
                  </a:ext>
                </a:extLst>
              </p:cNvPr>
              <p:cNvCxnSpPr/>
              <p:nvPr/>
            </p:nvCxnSpPr>
            <p:spPr>
              <a:xfrm flipV="1">
                <a:off x="6252407" y="3073681"/>
                <a:ext cx="1243863" cy="1199556"/>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11">
                <a:extLst>
                  <a:ext uri="{FF2B5EF4-FFF2-40B4-BE49-F238E27FC236}">
                    <a16:creationId xmlns:a16="http://schemas.microsoft.com/office/drawing/2014/main" id="{A1136829-27D8-2949-A217-E5B36CB51283}"/>
                  </a:ext>
                </a:extLst>
              </p:cNvPr>
              <p:cNvCxnSpPr/>
              <p:nvPr/>
            </p:nvCxnSpPr>
            <p:spPr>
              <a:xfrm flipH="1">
                <a:off x="5214797" y="2657237"/>
                <a:ext cx="1738264" cy="0"/>
              </a:xfrm>
              <a:prstGeom prst="straightConnector1">
                <a:avLst/>
              </a:prstGeom>
              <a:grpFill/>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32DB56D9-DA10-9A4D-916E-A04979812352}"/>
                </a:ext>
              </a:extLst>
            </p:cNvPr>
            <p:cNvSpPr txBox="1"/>
            <p:nvPr/>
          </p:nvSpPr>
          <p:spPr>
            <a:xfrm>
              <a:off x="2141909" y="856593"/>
              <a:ext cx="1071229" cy="545604"/>
            </a:xfrm>
            <a:prstGeom prst="rect">
              <a:avLst/>
            </a:prstGeom>
            <a:noFill/>
          </p:spPr>
          <p:txBody>
            <a:bodyPr wrap="square" rtlCol="0">
              <a:spAutoFit/>
            </a:bodyPr>
            <a:lstStyle/>
            <a:p>
              <a:r>
                <a:rPr lang="zh-CN" altLang="en-US" sz="2400" b="1" dirty="0"/>
                <a:t>需求</a:t>
              </a:r>
            </a:p>
          </p:txBody>
        </p:sp>
      </p:grpSp>
      <p:sp>
        <p:nvSpPr>
          <p:cNvPr id="17" name="文本框 40">
            <a:extLst>
              <a:ext uri="{FF2B5EF4-FFF2-40B4-BE49-F238E27FC236}">
                <a16:creationId xmlns:a16="http://schemas.microsoft.com/office/drawing/2014/main" id="{E210C636-64BB-F849-9D46-26617204CAC1}"/>
              </a:ext>
            </a:extLst>
          </p:cNvPr>
          <p:cNvSpPr>
            <a:spLocks noChangeArrowheads="1"/>
          </p:cNvSpPr>
          <p:nvPr/>
        </p:nvSpPr>
        <p:spPr bwMode="auto">
          <a:xfrm>
            <a:off x="972170" y="2383221"/>
            <a:ext cx="3528392" cy="124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mn-ea"/>
                <a:ea typeface="+mn-ea"/>
                <a:sym typeface="Arial" panose="020B0604020202020204" pitchFamily="34" charset="0"/>
              </a:rPr>
              <a:t>面向需求</a:t>
            </a:r>
            <a:endParaRPr lang="en-US" altLang="zh-CN" sz="1400" b="1" dirty="0">
              <a:solidFill>
                <a:schemeClr val="tx1">
                  <a:lumMod val="65000"/>
                  <a:lumOff val="35000"/>
                </a:schemeClr>
              </a:solidFill>
              <a:latin typeface="+mn-ea"/>
              <a:ea typeface="+mn-ea"/>
              <a:sym typeface="Arial" panose="020B0604020202020204" pitchFamily="34" charset="0"/>
            </a:endParaRPr>
          </a:p>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sym typeface="Arial" panose="020B0604020202020204" pitchFamily="34" charset="0"/>
              </a:rPr>
              <a:t>TDD</a:t>
            </a:r>
            <a:r>
              <a:rPr lang="zh-CN" altLang="en-US" sz="1800" b="1" dirty="0">
                <a:solidFill>
                  <a:schemeClr val="tx1">
                    <a:lumMod val="65000"/>
                    <a:lumOff val="35000"/>
                  </a:schemeClr>
                </a:solidFill>
                <a:latin typeface="+mn-ea"/>
                <a:sym typeface="Arial" panose="020B0604020202020204" pitchFamily="34" charset="0"/>
              </a:rPr>
              <a:t>模式</a:t>
            </a:r>
            <a:endParaRPr lang="en-US" altLang="zh-CN" sz="1800" b="1" dirty="0">
              <a:solidFill>
                <a:schemeClr val="tx1">
                  <a:lumMod val="65000"/>
                  <a:lumOff val="35000"/>
                </a:schemeClr>
              </a:solidFill>
              <a:latin typeface="+mn-ea"/>
              <a:sym typeface="Arial" panose="020B0604020202020204" pitchFamily="34" charset="0"/>
            </a:endParaRPr>
          </a:p>
          <a:p>
            <a:pPr marL="342900" indent="-342900">
              <a:lnSpc>
                <a:spcPct val="150000"/>
              </a:lnSpc>
              <a:buFont typeface="Wingdings" panose="05000000000000000000" pitchFamily="2" charset="2"/>
              <a:buChar char="Ø"/>
            </a:pPr>
            <a:r>
              <a:rPr lang="zh-CN" altLang="en-US" sz="1800" b="1" dirty="0">
                <a:solidFill>
                  <a:schemeClr val="tx1">
                    <a:lumMod val="65000"/>
                    <a:lumOff val="35000"/>
                  </a:schemeClr>
                </a:solidFill>
                <a:latin typeface="+mn-ea"/>
                <a:sym typeface="Arial" panose="020B0604020202020204" pitchFamily="34" charset="0"/>
              </a:rPr>
              <a:t>全程参与、协作</a:t>
            </a:r>
            <a:endParaRPr lang="en-US" altLang="zh-CN" sz="1800" b="1" dirty="0">
              <a:solidFill>
                <a:schemeClr val="tx1">
                  <a:lumMod val="65000"/>
                  <a:lumOff val="35000"/>
                </a:schemeClr>
              </a:solidFill>
              <a:latin typeface="+mn-ea"/>
              <a:sym typeface="Arial" panose="020B0604020202020204" pitchFamily="34" charset="0"/>
            </a:endParaRPr>
          </a:p>
        </p:txBody>
      </p:sp>
      <p:grpSp>
        <p:nvGrpSpPr>
          <p:cNvPr id="18" name="组合 17">
            <a:extLst>
              <a:ext uri="{FF2B5EF4-FFF2-40B4-BE49-F238E27FC236}">
                <a16:creationId xmlns:a16="http://schemas.microsoft.com/office/drawing/2014/main" id="{1E47E449-E234-F04E-A67C-15AA0895D737}"/>
              </a:ext>
            </a:extLst>
          </p:cNvPr>
          <p:cNvGrpSpPr/>
          <p:nvPr/>
        </p:nvGrpSpPr>
        <p:grpSpPr>
          <a:xfrm>
            <a:off x="540122" y="1900777"/>
            <a:ext cx="1656184" cy="307777"/>
            <a:chOff x="612130" y="953394"/>
            <a:chExt cx="1656184" cy="307777"/>
          </a:xfrm>
        </p:grpSpPr>
        <p:sp>
          <p:nvSpPr>
            <p:cNvPr id="19" name="Text Placeholder 3">
              <a:extLst>
                <a:ext uri="{FF2B5EF4-FFF2-40B4-BE49-F238E27FC236}">
                  <a16:creationId xmlns:a16="http://schemas.microsoft.com/office/drawing/2014/main" id="{46F639EB-6931-B54D-8E00-4586C621DC34}"/>
                </a:ext>
              </a:extLst>
            </p:cNvPr>
            <p:cNvSpPr txBox="1"/>
            <p:nvPr/>
          </p:nvSpPr>
          <p:spPr>
            <a:xfrm>
              <a:off x="784115" y="953394"/>
              <a:ext cx="1484199" cy="307777"/>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97890">
                <a:spcBef>
                  <a:spcPct val="20000"/>
                </a:spcBef>
                <a:defRPr/>
              </a:pPr>
              <a:r>
                <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开发模式</a:t>
              </a:r>
              <a:endParaRPr 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a:extLst>
                <a:ext uri="{FF2B5EF4-FFF2-40B4-BE49-F238E27FC236}">
                  <a16:creationId xmlns:a16="http://schemas.microsoft.com/office/drawing/2014/main" id="{764302A6-C30A-3B48-99DA-F8D23EF1D230}"/>
                </a:ext>
              </a:extLst>
            </p:cNvPr>
            <p:cNvSpPr/>
            <p:nvPr/>
          </p:nvSpPr>
          <p:spPr>
            <a:xfrm>
              <a:off x="612130" y="1002219"/>
              <a:ext cx="171985" cy="187934"/>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3129933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已选课程</a:t>
            </a:r>
          </a:p>
        </p:txBody>
      </p:sp>
      <p:pic>
        <p:nvPicPr>
          <p:cNvPr id="6" name="图片 5">
            <a:extLst>
              <a:ext uri="{FF2B5EF4-FFF2-40B4-BE49-F238E27FC236}">
                <a16:creationId xmlns:a16="http://schemas.microsoft.com/office/drawing/2014/main" id="{5233AAB7-8BDD-4C85-BC11-A88B21EBF31E}"/>
              </a:ext>
            </a:extLst>
          </p:cNvPr>
          <p:cNvPicPr>
            <a:picLocks noChangeAspect="1"/>
          </p:cNvPicPr>
          <p:nvPr/>
        </p:nvPicPr>
        <p:blipFill rotWithShape="1">
          <a:blip r:embed="rId2">
            <a:extLst>
              <a:ext uri="{28A0092B-C50C-407E-A947-70E740481C1C}">
                <a14:useLocalDpi xmlns:a14="http://schemas.microsoft.com/office/drawing/2010/main" val="0"/>
              </a:ext>
            </a:extLst>
          </a:blip>
          <a:srcRect b="36341"/>
          <a:stretch/>
        </p:blipFill>
        <p:spPr>
          <a:xfrm>
            <a:off x="321036" y="1547664"/>
            <a:ext cx="8499435" cy="2889448"/>
          </a:xfrm>
          <a:prstGeom prst="rect">
            <a:avLst/>
          </a:prstGeom>
        </p:spPr>
      </p:pic>
      <p:sp>
        <p:nvSpPr>
          <p:cNvPr id="7" name="矩形 6">
            <a:extLst>
              <a:ext uri="{FF2B5EF4-FFF2-40B4-BE49-F238E27FC236}">
                <a16:creationId xmlns:a16="http://schemas.microsoft.com/office/drawing/2014/main" id="{0E6700D6-6D23-4DED-8E67-0F822D952CA2}"/>
              </a:ext>
            </a:extLst>
          </p:cNvPr>
          <p:cNvSpPr/>
          <p:nvPr/>
        </p:nvSpPr>
        <p:spPr>
          <a:xfrm>
            <a:off x="2862593" y="4994756"/>
            <a:ext cx="3416320" cy="369332"/>
          </a:xfrm>
          <a:prstGeom prst="rect">
            <a:avLst/>
          </a:prstGeom>
        </p:spPr>
        <p:txBody>
          <a:bodyPr wrap="none">
            <a:spAutoFit/>
          </a:bodyPr>
          <a:lstStyle/>
          <a:p>
            <a:r>
              <a:rPr lang="zh-CN" altLang="en-US" dirty="0"/>
              <a:t>在选课时间内修改学位课和退课</a:t>
            </a:r>
          </a:p>
        </p:txBody>
      </p:sp>
    </p:spTree>
    <p:extLst>
      <p:ext uri="{BB962C8B-B14F-4D97-AF65-F5344CB8AC3E}">
        <p14:creationId xmlns:p14="http://schemas.microsoft.com/office/powerpoint/2010/main" val="1256757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成绩查询</a:t>
            </a:r>
          </a:p>
        </p:txBody>
      </p:sp>
      <p:sp>
        <p:nvSpPr>
          <p:cNvPr id="8" name="文本框 40">
            <a:extLst>
              <a:ext uri="{FF2B5EF4-FFF2-40B4-BE49-F238E27FC236}">
                <a16:creationId xmlns:a16="http://schemas.microsoft.com/office/drawing/2014/main" id="{2860E19C-5E0D-4148-B596-B4387E49E9EE}"/>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修改成绩视图中的标签项</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在控制器增加成绩查询方法，根据查询请求给视图返回相应信息 </a:t>
            </a: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视图接收查询结果并显示</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9" name="组合 8">
            <a:extLst>
              <a:ext uri="{FF2B5EF4-FFF2-40B4-BE49-F238E27FC236}">
                <a16:creationId xmlns:a16="http://schemas.microsoft.com/office/drawing/2014/main" id="{26792382-B06F-409F-85F9-9046B8E3A4F3}"/>
              </a:ext>
            </a:extLst>
          </p:cNvPr>
          <p:cNvGrpSpPr/>
          <p:nvPr/>
        </p:nvGrpSpPr>
        <p:grpSpPr>
          <a:xfrm>
            <a:off x="4283968" y="2012671"/>
            <a:ext cx="4608512" cy="2832657"/>
            <a:chOff x="2602088" y="1253067"/>
            <a:chExt cx="6987821" cy="4140425"/>
          </a:xfrm>
          <a:solidFill>
            <a:srgbClr val="3F3E40"/>
          </a:solidFill>
        </p:grpSpPr>
        <p:sp>
          <p:nvSpPr>
            <p:cNvPr id="10" name="流程图: 可选过程 9">
              <a:extLst>
                <a:ext uri="{FF2B5EF4-FFF2-40B4-BE49-F238E27FC236}">
                  <a16:creationId xmlns:a16="http://schemas.microsoft.com/office/drawing/2014/main" id="{E76E5475-8EBA-4B1B-AF00-B05DBA345A84}"/>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 name="流程图: 可选过程 10">
              <a:extLst>
                <a:ext uri="{FF2B5EF4-FFF2-40B4-BE49-F238E27FC236}">
                  <a16:creationId xmlns:a16="http://schemas.microsoft.com/office/drawing/2014/main" id="{D53BD4C1-6F1C-4EEA-A979-A1A77576EF48}"/>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流程图: 可选过程 11">
              <a:extLst>
                <a:ext uri="{FF2B5EF4-FFF2-40B4-BE49-F238E27FC236}">
                  <a16:creationId xmlns:a16="http://schemas.microsoft.com/office/drawing/2014/main" id="{62AFFE83-CC6F-4F87-9539-304FDFB2CE45}"/>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3" name="流程图: 可选过程 12">
              <a:extLst>
                <a:ext uri="{FF2B5EF4-FFF2-40B4-BE49-F238E27FC236}">
                  <a16:creationId xmlns:a16="http://schemas.microsoft.com/office/drawing/2014/main" id="{4128EBF7-8B14-4604-8125-534AEBA96975}"/>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a:t>
              </a: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rades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4" name="流程图: 可选过程 13">
              <a:extLst>
                <a:ext uri="{FF2B5EF4-FFF2-40B4-BE49-F238E27FC236}">
                  <a16:creationId xmlns:a16="http://schemas.microsoft.com/office/drawing/2014/main" id="{9E7187C1-D20A-47F3-AD33-B4BB19E1F39A}"/>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dirty="0">
                  <a:solidFill>
                    <a:prstClr val="white"/>
                  </a:solidFill>
                  <a:latin typeface="等线" panose="02010600030101010101" charset="-122"/>
                  <a:ea typeface="等线" panose="02010600030101010101" charset="-122"/>
                </a:rPr>
                <a:t>Grades</a:t>
              </a:r>
              <a:endPar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5" name="流程图: 可选过程 14">
              <a:extLst>
                <a:ext uri="{FF2B5EF4-FFF2-40B4-BE49-F238E27FC236}">
                  <a16:creationId xmlns:a16="http://schemas.microsoft.com/office/drawing/2014/main" id="{05AAB360-F5A9-4732-A8A7-DDDD7C9B9F46}"/>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dirty="0">
                  <a:ln>
                    <a:noFill/>
                  </a:ln>
                  <a:solidFill>
                    <a:prstClr val="white"/>
                  </a:solidFill>
                  <a:effectLst/>
                  <a:uLnTx/>
                  <a:uFillTx/>
                  <a:latin typeface="等线" panose="02010600030101010101" charset="-122"/>
                  <a:ea typeface="等线" panose="02010600030101010101" charset="-122"/>
                  <a:cs typeface="+mn-cs"/>
                </a:rPr>
                <a:t>Grade</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 name="流程图: 磁盘 15">
              <a:extLst>
                <a:ext uri="{FF2B5EF4-FFF2-40B4-BE49-F238E27FC236}">
                  <a16:creationId xmlns:a16="http://schemas.microsoft.com/office/drawing/2014/main" id="{5D951EF7-1761-46CD-AA06-EA8EBD118F25}"/>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箭头连接符 16">
              <a:extLst>
                <a:ext uri="{FF2B5EF4-FFF2-40B4-BE49-F238E27FC236}">
                  <a16:creationId xmlns:a16="http://schemas.microsoft.com/office/drawing/2014/main" id="{07FCE3C5-62CB-427B-9C7A-0EE3DBBF4BED}"/>
                </a:ext>
              </a:extLst>
            </p:cNvPr>
            <p:cNvCxnSpPr>
              <a:stCxn id="10" idx="3"/>
              <a:endCxn id="11"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B2F6AE5-15C7-40BB-AE7E-6EF933CD7447}"/>
                </a:ext>
              </a:extLst>
            </p:cNvPr>
            <p:cNvCxnSpPr>
              <a:stCxn id="11" idx="2"/>
              <a:endCxn id="14"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00337BA-A671-4436-820A-414F43852206}"/>
                </a:ext>
              </a:extLst>
            </p:cNvPr>
            <p:cNvCxnSpPr>
              <a:stCxn id="14" idx="3"/>
              <a:endCxn id="13"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0DAE287-2493-4BF7-9AD4-2196EE08B290}"/>
                </a:ext>
              </a:extLst>
            </p:cNvPr>
            <p:cNvCxnSpPr>
              <a:stCxn id="13" idx="0"/>
              <a:endCxn id="12"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8D27F13-3C94-46D2-A3FC-DDC1C43A2BAF}"/>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72B0C85-434A-4ED3-88A6-888777D9E8BE}"/>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16B5FC5-1849-4023-972F-C9FFA616C585}"/>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497F73E-7F11-4CED-85DD-BEF6DE3F21F6}"/>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8047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7D1C3E-907F-4F1D-8620-0FF0889F97C2}"/>
              </a:ext>
            </a:extLst>
          </p:cNvPr>
          <p:cNvPicPr>
            <a:picLocks noChangeAspect="1"/>
          </p:cNvPicPr>
          <p:nvPr/>
        </p:nvPicPr>
        <p:blipFill rotWithShape="1">
          <a:blip r:embed="rId2">
            <a:extLst>
              <a:ext uri="{28A0092B-C50C-407E-A947-70E740481C1C}">
                <a14:useLocalDpi xmlns:a14="http://schemas.microsoft.com/office/drawing/2010/main" val="0"/>
              </a:ext>
            </a:extLst>
          </a:blip>
          <a:srcRect b="28409"/>
          <a:stretch/>
        </p:blipFill>
        <p:spPr>
          <a:xfrm>
            <a:off x="321036" y="1403647"/>
            <a:ext cx="8499435" cy="3249489"/>
          </a:xfrm>
          <a:prstGeom prst="rect">
            <a:avLst/>
          </a:prstGeom>
        </p:spPr>
      </p:pic>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学生</a:t>
            </a:r>
            <a:r>
              <a:rPr lang="en-US" altLang="zh-CN" dirty="0"/>
              <a:t>·</a:t>
            </a:r>
            <a:r>
              <a:rPr lang="zh-CN" altLang="en-US" dirty="0"/>
              <a:t>成绩查询</a:t>
            </a:r>
          </a:p>
        </p:txBody>
      </p:sp>
      <p:sp>
        <p:nvSpPr>
          <p:cNvPr id="7" name="矩形 6">
            <a:extLst>
              <a:ext uri="{FF2B5EF4-FFF2-40B4-BE49-F238E27FC236}">
                <a16:creationId xmlns:a16="http://schemas.microsoft.com/office/drawing/2014/main" id="{0AA47269-9F63-4210-BAB6-3F7671769815}"/>
              </a:ext>
            </a:extLst>
          </p:cNvPr>
          <p:cNvSpPr/>
          <p:nvPr/>
        </p:nvSpPr>
        <p:spPr>
          <a:xfrm>
            <a:off x="3324258" y="5013176"/>
            <a:ext cx="2492990" cy="369332"/>
          </a:xfrm>
          <a:prstGeom prst="rect">
            <a:avLst/>
          </a:prstGeom>
        </p:spPr>
        <p:txBody>
          <a:bodyPr wrap="none">
            <a:spAutoFit/>
          </a:bodyPr>
          <a:lstStyle/>
          <a:p>
            <a:r>
              <a:rPr lang="zh-CN" altLang="en-US" dirty="0"/>
              <a:t>支持分学期成绩的查询</a:t>
            </a:r>
          </a:p>
        </p:txBody>
      </p:sp>
    </p:spTree>
    <p:extLst>
      <p:ext uri="{BB962C8B-B14F-4D97-AF65-F5344CB8AC3E}">
        <p14:creationId xmlns:p14="http://schemas.microsoft.com/office/powerpoint/2010/main" val="4192893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0">
            <a:extLst>
              <a:ext uri="{FF2B5EF4-FFF2-40B4-BE49-F238E27FC236}">
                <a16:creationId xmlns:a16="http://schemas.microsoft.com/office/drawing/2014/main" id="{289A9384-A088-4366-8DB3-7E2FFEDA4D94}"/>
              </a:ext>
            </a:extLst>
          </p:cNvPr>
          <p:cNvSpPr>
            <a:spLocks noChangeArrowheads="1"/>
          </p:cNvSpPr>
          <p:nvPr/>
        </p:nvSpPr>
        <p:spPr bwMode="auto">
          <a:xfrm>
            <a:off x="1035545" y="2348880"/>
            <a:ext cx="3095774" cy="199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marL="342900" indent="-342900">
              <a:lnSpc>
                <a:spcPct val="150000"/>
              </a:lnSpc>
              <a:buFont typeface="Wingdings" panose="05000000000000000000" pitchFamily="2" charset="2"/>
              <a:buChar char="Ø"/>
            </a:pPr>
            <a:r>
              <a:rPr lang="en-US" altLang="zh-CN" sz="1800" b="1" dirty="0">
                <a:solidFill>
                  <a:schemeClr val="tx1">
                    <a:lumMod val="65000"/>
                    <a:lumOff val="35000"/>
                  </a:schemeClr>
                </a:solidFill>
                <a:latin typeface="+mn-ea"/>
                <a:ea typeface="+mn-ea"/>
                <a:sym typeface="Arial" panose="020B0604020202020204" pitchFamily="34" charset="0"/>
              </a:rPr>
              <a:t>MVC</a:t>
            </a:r>
            <a:r>
              <a:rPr lang="zh-CN" altLang="en-US" sz="1800" b="1" dirty="0">
                <a:solidFill>
                  <a:schemeClr val="tx1">
                    <a:lumMod val="65000"/>
                    <a:lumOff val="35000"/>
                  </a:schemeClr>
                </a:solidFill>
                <a:latin typeface="+mn-ea"/>
                <a:ea typeface="+mn-ea"/>
                <a:sym typeface="Arial" panose="020B0604020202020204" pitchFamily="34" charset="0"/>
              </a:rPr>
              <a:t>设计</a:t>
            </a:r>
            <a:endParaRPr lang="en-US" altLang="zh-CN" sz="1800" b="1" dirty="0">
              <a:solidFill>
                <a:schemeClr val="tx1">
                  <a:lumMod val="65000"/>
                  <a:lumOff val="35000"/>
                </a:schemeClr>
              </a:solidFill>
              <a:latin typeface="+mn-ea"/>
              <a:ea typeface="+mn-ea"/>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在控制器的 </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 </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方法中，</a:t>
            </a:r>
            <a:r>
              <a:rPr lang="zh-CN" altLang="en-US"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获取当前学期和下一学期的所有课程</a:t>
            </a:r>
            <a:endParaRPr lang="en-US" altLang="zh-CN" sz="1400" b="1"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endParaRPr>
          </a:p>
          <a:p>
            <a:pPr>
              <a:lnSpc>
                <a:spcPct val="150000"/>
              </a:lnSpc>
            </a:pP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    在</a:t>
            </a:r>
            <a:r>
              <a:rPr lang="en-US" altLang="zh-CN"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index</a:t>
            </a:r>
            <a:r>
              <a:rPr lang="zh-CN" altLang="en-US" sz="1400" dirty="0">
                <a:solidFill>
                  <a:schemeClr val="tx1">
                    <a:lumMod val="65000"/>
                    <a:lumOff val="35000"/>
                  </a:schemeClr>
                </a:solidFill>
                <a:latin typeface="黑体" panose="02010609060101010101" pitchFamily="49" charset="-122"/>
                <a:ea typeface="黑体" panose="02010609060101010101" pitchFamily="49" charset="-122"/>
                <a:sym typeface="Arial" panose="020B0604020202020204" pitchFamily="34" charset="0"/>
              </a:rPr>
              <a:t>视图中，增加老师登录的显示信息</a:t>
            </a:r>
          </a:p>
          <a:p>
            <a:pPr marL="342900" indent="-342900">
              <a:buFont typeface="Wingdings" panose="05000000000000000000" pitchFamily="2" charset="2"/>
              <a:buChar char="Ø"/>
            </a:pPr>
            <a:endParaRPr lang="en-US" altLang="zh-CN" sz="1400" b="1" dirty="0">
              <a:solidFill>
                <a:schemeClr val="tx1">
                  <a:lumMod val="65000"/>
                  <a:lumOff val="35000"/>
                </a:schemeClr>
              </a:solidFill>
              <a:latin typeface="+mn-ea"/>
              <a:ea typeface="+mn-ea"/>
              <a:sym typeface="Arial" panose="020B0604020202020204" pitchFamily="34" charset="0"/>
            </a:endParaRPr>
          </a:p>
        </p:txBody>
      </p:sp>
      <p:grpSp>
        <p:nvGrpSpPr>
          <p:cNvPr id="22" name="组合 21">
            <a:extLst>
              <a:ext uri="{FF2B5EF4-FFF2-40B4-BE49-F238E27FC236}">
                <a16:creationId xmlns:a16="http://schemas.microsoft.com/office/drawing/2014/main" id="{CF58B12B-68C1-4F2C-9601-E8A47996E912}"/>
              </a:ext>
            </a:extLst>
          </p:cNvPr>
          <p:cNvGrpSpPr/>
          <p:nvPr/>
        </p:nvGrpSpPr>
        <p:grpSpPr>
          <a:xfrm>
            <a:off x="4283968" y="2012671"/>
            <a:ext cx="4608512" cy="2832657"/>
            <a:chOff x="2602088" y="1253067"/>
            <a:chExt cx="6987821" cy="4140425"/>
          </a:xfrm>
          <a:solidFill>
            <a:srgbClr val="3F3E40"/>
          </a:solidFill>
        </p:grpSpPr>
        <p:sp>
          <p:nvSpPr>
            <p:cNvPr id="23" name="流程图: 可选过程 22">
              <a:extLst>
                <a:ext uri="{FF2B5EF4-FFF2-40B4-BE49-F238E27FC236}">
                  <a16:creationId xmlns:a16="http://schemas.microsoft.com/office/drawing/2014/main" id="{C8C87C21-4313-46DB-8956-0BB2CAC7DBA7}"/>
                </a:ext>
              </a:extLst>
            </p:cNvPr>
            <p:cNvSpPr/>
            <p:nvPr/>
          </p:nvSpPr>
          <p:spPr>
            <a:xfrm>
              <a:off x="2602088"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Http Request</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4" name="流程图: 可选过程 23">
              <a:extLst>
                <a:ext uri="{FF2B5EF4-FFF2-40B4-BE49-F238E27FC236}">
                  <a16:creationId xmlns:a16="http://schemas.microsoft.com/office/drawing/2014/main" id="{00967684-8960-48B8-B3EE-A70576BFDC91}"/>
                </a:ext>
              </a:extLst>
            </p:cNvPr>
            <p:cNvSpPr/>
            <p:nvPr/>
          </p:nvSpPr>
          <p:spPr>
            <a:xfrm>
              <a:off x="5322710"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Routing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 name="流程图: 可选过程 24">
              <a:extLst>
                <a:ext uri="{FF2B5EF4-FFF2-40B4-BE49-F238E27FC236}">
                  <a16:creationId xmlns:a16="http://schemas.microsoft.com/office/drawing/2014/main" id="{0778FDED-BAFB-462B-BB2B-492AA48214E7}"/>
                </a:ext>
              </a:extLst>
            </p:cNvPr>
            <p:cNvSpPr/>
            <p:nvPr/>
          </p:nvSpPr>
          <p:spPr>
            <a:xfrm>
              <a:off x="8043332" y="1253067"/>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Rendering</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6" name="流程图: 可选过程 25">
              <a:extLst>
                <a:ext uri="{FF2B5EF4-FFF2-40B4-BE49-F238E27FC236}">
                  <a16:creationId xmlns:a16="http://schemas.microsoft.com/office/drawing/2014/main" id="{A2A05865-2BCE-42D6-8F33-602DBC98DB8D}"/>
                </a:ext>
              </a:extLst>
            </p:cNvPr>
            <p:cNvSpPr/>
            <p:nvPr/>
          </p:nvSpPr>
          <p:spPr>
            <a:xfrm>
              <a:off x="8043332" y="3016955"/>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Courses</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/index View</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 name="流程图: 可选过程 26">
              <a:extLst>
                <a:ext uri="{FF2B5EF4-FFF2-40B4-BE49-F238E27FC236}">
                  <a16:creationId xmlns:a16="http://schemas.microsoft.com/office/drawing/2014/main" id="{B1F8D2C4-9B3D-461C-80CB-BD294EB13AA2}"/>
                </a:ext>
              </a:extLst>
            </p:cNvPr>
            <p:cNvSpPr/>
            <p:nvPr/>
          </p:nvSpPr>
          <p:spPr>
            <a:xfrm>
              <a:off x="5322710" y="3016955"/>
              <a:ext cx="1546577" cy="612649"/>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Courses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Controller</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 name="流程图: 可选过程 27">
              <a:extLst>
                <a:ext uri="{FF2B5EF4-FFF2-40B4-BE49-F238E27FC236}">
                  <a16:creationId xmlns:a16="http://schemas.microsoft.com/office/drawing/2014/main" id="{3D1C6578-7A51-411D-89CC-50349DCDB4E6}"/>
                </a:ext>
              </a:extLst>
            </p:cNvPr>
            <p:cNvSpPr/>
            <p:nvPr/>
          </p:nvSpPr>
          <p:spPr>
            <a:xfrm>
              <a:off x="5322710" y="4780844"/>
              <a:ext cx="1546577" cy="612648"/>
            </a:xfrm>
            <a:prstGeom prst="flowChartAlternateProcess">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noProof="0" dirty="0">
                  <a:solidFill>
                    <a:prstClr val="white"/>
                  </a:solidFill>
                  <a:latin typeface="等线" panose="02010600030101010101" charset="-122"/>
                  <a:ea typeface="等线" panose="02010600030101010101" charset="-122"/>
                </a:rPr>
                <a:t>Course </a:t>
              </a:r>
              <a:r>
                <a:rPr kumimoji="0" lang="en-US" altLang="zh-CN"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 Model</a:t>
              </a:r>
              <a:endParaRPr kumimoji="0" lang="zh-CN" altLang="en-US" sz="11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9" name="流程图: 磁盘 28">
              <a:extLst>
                <a:ext uri="{FF2B5EF4-FFF2-40B4-BE49-F238E27FC236}">
                  <a16:creationId xmlns:a16="http://schemas.microsoft.com/office/drawing/2014/main" id="{18069A1D-0942-469A-9618-90BF150B9028}"/>
                </a:ext>
              </a:extLst>
            </p:cNvPr>
            <p:cNvSpPr/>
            <p:nvPr/>
          </p:nvSpPr>
          <p:spPr>
            <a:xfrm>
              <a:off x="2918176" y="4780844"/>
              <a:ext cx="914400" cy="612648"/>
            </a:xfrm>
            <a:prstGeom prst="flowChartMagneticDisk">
              <a:avLst/>
            </a:prstGeom>
            <a:grp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DB</a:t>
              </a:r>
              <a:endParaRPr kumimoji="0" lang="zh-CN" altLang="en-US" sz="11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0" name="直接箭头连接符 29">
              <a:extLst>
                <a:ext uri="{FF2B5EF4-FFF2-40B4-BE49-F238E27FC236}">
                  <a16:creationId xmlns:a16="http://schemas.microsoft.com/office/drawing/2014/main" id="{88E48BBB-227B-46A7-84E1-B757E6EF89FC}"/>
                </a:ext>
              </a:extLst>
            </p:cNvPr>
            <p:cNvCxnSpPr>
              <a:stCxn id="23" idx="3"/>
              <a:endCxn id="24" idx="1"/>
            </p:cNvCxnSpPr>
            <p:nvPr/>
          </p:nvCxnSpPr>
          <p:spPr>
            <a:xfrm>
              <a:off x="4148665" y="1559391"/>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D7A9CF8-DA32-42BA-B7FB-98C3ABB88573}"/>
                </a:ext>
              </a:extLst>
            </p:cNvPr>
            <p:cNvCxnSpPr>
              <a:stCxn id="24" idx="2"/>
              <a:endCxn id="27" idx="0"/>
            </p:cNvCxnSpPr>
            <p:nvPr/>
          </p:nvCxnSpPr>
          <p:spPr>
            <a:xfrm>
              <a:off x="6095999"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152E3E4-F66F-4A90-BD14-FB22CA8D84A7}"/>
                </a:ext>
              </a:extLst>
            </p:cNvPr>
            <p:cNvCxnSpPr>
              <a:stCxn id="27" idx="3"/>
              <a:endCxn id="26" idx="1"/>
            </p:cNvCxnSpPr>
            <p:nvPr/>
          </p:nvCxnSpPr>
          <p:spPr>
            <a:xfrm>
              <a:off x="6869287" y="3323279"/>
              <a:ext cx="1174045"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EBD8A27-216F-4545-92AB-87FAF5181322}"/>
                </a:ext>
              </a:extLst>
            </p:cNvPr>
            <p:cNvCxnSpPr>
              <a:stCxn id="26" idx="0"/>
              <a:endCxn id="25" idx="2"/>
            </p:cNvCxnSpPr>
            <p:nvPr/>
          </p:nvCxnSpPr>
          <p:spPr>
            <a:xfrm flipV="1">
              <a:off x="8816621" y="1865715"/>
              <a:ext cx="0" cy="115124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3CB30E17-91DB-4A49-B006-6FB5C3BAEB31}"/>
                </a:ext>
              </a:extLst>
            </p:cNvPr>
            <p:cNvCxnSpPr/>
            <p:nvPr/>
          </p:nvCxnSpPr>
          <p:spPr>
            <a:xfrm>
              <a:off x="5926667"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79B2E5F-2210-45E7-B221-EA19AA0DB6F7}"/>
                </a:ext>
              </a:extLst>
            </p:cNvPr>
            <p:cNvCxnSpPr/>
            <p:nvPr/>
          </p:nvCxnSpPr>
          <p:spPr>
            <a:xfrm flipV="1">
              <a:off x="6276622" y="3629603"/>
              <a:ext cx="0" cy="1151241"/>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267D114-60B7-4A9E-968A-DD630BE68765}"/>
                </a:ext>
              </a:extLst>
            </p:cNvPr>
            <p:cNvCxnSpPr/>
            <p:nvPr/>
          </p:nvCxnSpPr>
          <p:spPr>
            <a:xfrm flipH="1">
              <a:off x="3832576" y="5226755"/>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77A2C49-DCC7-4C34-8D3B-52A2DCF56D7B}"/>
                </a:ext>
              </a:extLst>
            </p:cNvPr>
            <p:cNvCxnSpPr/>
            <p:nvPr/>
          </p:nvCxnSpPr>
          <p:spPr>
            <a:xfrm>
              <a:off x="3832576" y="4989689"/>
              <a:ext cx="1490134" cy="0"/>
            </a:xfrm>
            <a:prstGeom prst="straightConnector1">
              <a:avLst/>
            </a:prstGeom>
            <a:grpFill/>
            <a:ln w="12700">
              <a:solidFill>
                <a:srgbClr val="262626"/>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标题 1">
            <a:extLst>
              <a:ext uri="{FF2B5EF4-FFF2-40B4-BE49-F238E27FC236}">
                <a16:creationId xmlns:a16="http://schemas.microsoft.com/office/drawing/2014/main" id="{59616793-9C33-424D-8C01-FD28707FCA8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课程查看</a:t>
            </a:r>
          </a:p>
        </p:txBody>
      </p:sp>
    </p:spTree>
    <p:extLst>
      <p:ext uri="{BB962C8B-B14F-4D97-AF65-F5344CB8AC3E}">
        <p14:creationId xmlns:p14="http://schemas.microsoft.com/office/powerpoint/2010/main" val="2195339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课程查看</a:t>
            </a:r>
          </a:p>
        </p:txBody>
      </p:sp>
      <p:pic>
        <p:nvPicPr>
          <p:cNvPr id="5" name="图片 4">
            <a:extLst>
              <a:ext uri="{FF2B5EF4-FFF2-40B4-BE49-F238E27FC236}">
                <a16:creationId xmlns:a16="http://schemas.microsoft.com/office/drawing/2014/main" id="{9BB7ADA9-AA4F-4605-AD3A-D663CA9BD68A}"/>
              </a:ext>
            </a:extLst>
          </p:cNvPr>
          <p:cNvPicPr>
            <a:picLocks noChangeAspect="1"/>
          </p:cNvPicPr>
          <p:nvPr/>
        </p:nvPicPr>
        <p:blipFill rotWithShape="1">
          <a:blip r:embed="rId2">
            <a:extLst>
              <a:ext uri="{28A0092B-C50C-407E-A947-70E740481C1C}">
                <a14:useLocalDpi xmlns:a14="http://schemas.microsoft.com/office/drawing/2010/main" val="0"/>
              </a:ext>
            </a:extLst>
          </a:blip>
          <a:srcRect b="44273"/>
          <a:stretch/>
        </p:blipFill>
        <p:spPr>
          <a:xfrm>
            <a:off x="321036" y="1547664"/>
            <a:ext cx="8499435" cy="2529408"/>
          </a:xfrm>
          <a:prstGeom prst="rect">
            <a:avLst/>
          </a:prstGeom>
        </p:spPr>
      </p:pic>
      <p:sp>
        <p:nvSpPr>
          <p:cNvPr id="6" name="矩形 5">
            <a:extLst>
              <a:ext uri="{FF2B5EF4-FFF2-40B4-BE49-F238E27FC236}">
                <a16:creationId xmlns:a16="http://schemas.microsoft.com/office/drawing/2014/main" id="{D26A6EE6-F865-4EF7-B850-1638BC4FA946}"/>
              </a:ext>
            </a:extLst>
          </p:cNvPr>
          <p:cNvSpPr/>
          <p:nvPr/>
        </p:nvSpPr>
        <p:spPr>
          <a:xfrm>
            <a:off x="2862593" y="4994756"/>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extLst>
      <p:ext uri="{BB962C8B-B14F-4D97-AF65-F5344CB8AC3E}">
        <p14:creationId xmlns:p14="http://schemas.microsoft.com/office/powerpoint/2010/main" val="30699857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33710D3-D048-4985-B0A4-2FEF59DE8DCE}"/>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课程增加</a:t>
            </a:r>
          </a:p>
        </p:txBody>
      </p:sp>
      <p:pic>
        <p:nvPicPr>
          <p:cNvPr id="6" name="图片 5">
            <a:extLst>
              <a:ext uri="{FF2B5EF4-FFF2-40B4-BE49-F238E27FC236}">
                <a16:creationId xmlns:a16="http://schemas.microsoft.com/office/drawing/2014/main" id="{D246EBB9-695C-4B72-B408-A37BB149BEA7}"/>
              </a:ext>
            </a:extLst>
          </p:cNvPr>
          <p:cNvPicPr>
            <a:picLocks noChangeAspect="1"/>
          </p:cNvPicPr>
          <p:nvPr/>
        </p:nvPicPr>
        <p:blipFill rotWithShape="1">
          <a:blip r:embed="rId2">
            <a:extLst>
              <a:ext uri="{28A0092B-C50C-407E-A947-70E740481C1C}">
                <a14:useLocalDpi xmlns:a14="http://schemas.microsoft.com/office/drawing/2010/main" val="0"/>
              </a:ext>
            </a:extLst>
          </a:blip>
          <a:srcRect b="15856"/>
          <a:stretch/>
        </p:blipFill>
        <p:spPr>
          <a:xfrm>
            <a:off x="323528" y="1196751"/>
            <a:ext cx="8489235" cy="4464497"/>
          </a:xfrm>
          <a:prstGeom prst="rect">
            <a:avLst/>
          </a:prstGeom>
        </p:spPr>
      </p:pic>
      <p:sp>
        <p:nvSpPr>
          <p:cNvPr id="7" name="矩形 6">
            <a:extLst>
              <a:ext uri="{FF2B5EF4-FFF2-40B4-BE49-F238E27FC236}">
                <a16:creationId xmlns:a16="http://schemas.microsoft.com/office/drawing/2014/main" id="{218BF823-F9FA-4351-A75B-D58D8E3B7D7B}"/>
              </a:ext>
            </a:extLst>
          </p:cNvPr>
          <p:cNvSpPr/>
          <p:nvPr/>
        </p:nvSpPr>
        <p:spPr>
          <a:xfrm>
            <a:off x="3783315" y="5805264"/>
            <a:ext cx="1569660" cy="369332"/>
          </a:xfrm>
          <a:prstGeom prst="rect">
            <a:avLst/>
          </a:prstGeom>
        </p:spPr>
        <p:txBody>
          <a:bodyPr wrap="none">
            <a:spAutoFit/>
          </a:bodyPr>
          <a:lstStyle/>
          <a:p>
            <a:r>
              <a:rPr lang="zh-CN" altLang="en-US" dirty="0"/>
              <a:t>完善增课信息</a:t>
            </a:r>
            <a:endParaRPr lang="en-US" altLang="zh-CN" dirty="0"/>
          </a:p>
        </p:txBody>
      </p:sp>
    </p:spTree>
    <p:extLst>
      <p:ext uri="{BB962C8B-B14F-4D97-AF65-F5344CB8AC3E}">
        <p14:creationId xmlns:p14="http://schemas.microsoft.com/office/powerpoint/2010/main" val="1755203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900D58-8750-41D4-94F4-68704C44021F}"/>
              </a:ext>
            </a:extLst>
          </p:cNvPr>
          <p:cNvPicPr>
            <a:picLocks noChangeAspect="1"/>
          </p:cNvPicPr>
          <p:nvPr/>
        </p:nvPicPr>
        <p:blipFill rotWithShape="1">
          <a:blip r:embed="rId2">
            <a:extLst>
              <a:ext uri="{28A0092B-C50C-407E-A947-70E740481C1C}">
                <a14:useLocalDpi xmlns:a14="http://schemas.microsoft.com/office/drawing/2010/main" val="0"/>
              </a:ext>
            </a:extLst>
          </a:blip>
          <a:srcRect b="48370"/>
          <a:stretch/>
        </p:blipFill>
        <p:spPr>
          <a:xfrm>
            <a:off x="321036" y="1412776"/>
            <a:ext cx="8499435" cy="2742679"/>
          </a:xfrm>
          <a:prstGeom prst="rect">
            <a:avLst/>
          </a:prstGeom>
        </p:spPr>
      </p:pic>
      <p:sp>
        <p:nvSpPr>
          <p:cNvPr id="4" name="标题 1">
            <a:extLst>
              <a:ext uri="{FF2B5EF4-FFF2-40B4-BE49-F238E27FC236}">
                <a16:creationId xmlns:a16="http://schemas.microsoft.com/office/drawing/2014/main" id="{ED202FA2-0C10-451F-A39A-AA6102B7AB3A}"/>
              </a:ext>
            </a:extLst>
          </p:cNvPr>
          <p:cNvSpPr txBox="1">
            <a:spLocks/>
          </p:cNvSpPr>
          <p:nvPr/>
        </p:nvSpPr>
        <p:spPr>
          <a:xfrm>
            <a:off x="27148" y="188640"/>
            <a:ext cx="511256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t>老师</a:t>
            </a:r>
            <a:r>
              <a:rPr lang="en-US" altLang="zh-CN" dirty="0"/>
              <a:t>·</a:t>
            </a:r>
            <a:r>
              <a:rPr lang="zh-CN" altLang="en-US" dirty="0"/>
              <a:t>成绩管理</a:t>
            </a:r>
          </a:p>
        </p:txBody>
      </p:sp>
      <p:sp>
        <p:nvSpPr>
          <p:cNvPr id="6" name="矩形 5">
            <a:extLst>
              <a:ext uri="{FF2B5EF4-FFF2-40B4-BE49-F238E27FC236}">
                <a16:creationId xmlns:a16="http://schemas.microsoft.com/office/drawing/2014/main" id="{F72E2507-D241-48FC-85B6-1DDD3F9A1B6B}"/>
              </a:ext>
            </a:extLst>
          </p:cNvPr>
          <p:cNvSpPr/>
          <p:nvPr/>
        </p:nvSpPr>
        <p:spPr>
          <a:xfrm>
            <a:off x="2862593" y="4725144"/>
            <a:ext cx="3416320" cy="646331"/>
          </a:xfrm>
          <a:prstGeom prst="rect">
            <a:avLst/>
          </a:prstGeom>
        </p:spPr>
        <p:txBody>
          <a:bodyPr wrap="none">
            <a:spAutoFit/>
          </a:bodyPr>
          <a:lstStyle/>
          <a:p>
            <a:r>
              <a:rPr lang="zh-CN" altLang="en-US" dirty="0"/>
              <a:t>在增课关闭后不能修改课程信息</a:t>
            </a:r>
            <a:endParaRPr lang="en-US" altLang="zh-CN" dirty="0"/>
          </a:p>
          <a:p>
            <a:r>
              <a:rPr lang="zh-CN" altLang="en-US" dirty="0"/>
              <a:t>不允许修改当前学期的课程信息</a:t>
            </a:r>
            <a:endParaRPr lang="en-US" altLang="zh-CN" dirty="0"/>
          </a:p>
        </p:txBody>
      </p:sp>
    </p:spTree>
    <p:extLst>
      <p:ext uri="{BB962C8B-B14F-4D97-AF65-F5344CB8AC3E}">
        <p14:creationId xmlns:p14="http://schemas.microsoft.com/office/powerpoint/2010/main" val="1494280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a:extLst>
              <a:ext uri="{FF2B5EF4-FFF2-40B4-BE49-F238E27FC236}">
                <a16:creationId xmlns:a16="http://schemas.microsoft.com/office/drawing/2014/main" id="{E6C79BBA-8722-CF4F-BCF5-100F89E4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8685"/>
            <a:ext cx="9144000" cy="2440629"/>
          </a:xfrm>
          <a:prstGeom prst="rect">
            <a:avLst/>
          </a:prstGeom>
        </p:spPr>
      </p:pic>
    </p:spTree>
    <p:extLst>
      <p:ext uri="{BB962C8B-B14F-4D97-AF65-F5344CB8AC3E}">
        <p14:creationId xmlns:p14="http://schemas.microsoft.com/office/powerpoint/2010/main" val="3731922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a:extLst>
              <a:ext uri="{FF2B5EF4-FFF2-40B4-BE49-F238E27FC236}">
                <a16:creationId xmlns:a16="http://schemas.microsoft.com/office/drawing/2014/main" id="{88458DF4-D858-A24E-8F6E-CAA7C0D3A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1130"/>
            <a:ext cx="9144000" cy="2255740"/>
          </a:xfrm>
          <a:prstGeom prst="rect">
            <a:avLst/>
          </a:prstGeom>
        </p:spPr>
      </p:pic>
    </p:spTree>
    <p:extLst>
      <p:ext uri="{BB962C8B-B14F-4D97-AF65-F5344CB8AC3E}">
        <p14:creationId xmlns:p14="http://schemas.microsoft.com/office/powerpoint/2010/main" val="2628817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5" name="图片 4">
            <a:extLst>
              <a:ext uri="{FF2B5EF4-FFF2-40B4-BE49-F238E27FC236}">
                <a16:creationId xmlns:a16="http://schemas.microsoft.com/office/drawing/2014/main" id="{6D5815E4-D320-AA49-A0CB-5F5863A14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32855"/>
            <a:ext cx="9144000" cy="1792290"/>
          </a:xfrm>
          <a:prstGeom prst="rect">
            <a:avLst/>
          </a:prstGeom>
        </p:spPr>
      </p:pic>
    </p:spTree>
    <p:extLst>
      <p:ext uri="{BB962C8B-B14F-4D97-AF65-F5344CB8AC3E}">
        <p14:creationId xmlns:p14="http://schemas.microsoft.com/office/powerpoint/2010/main" val="430440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rmAutofit/>
          </a:bodyPr>
          <a:lstStyle/>
          <a:p>
            <a:r>
              <a:rPr lang="zh-CN" altLang="en-US" dirty="0"/>
              <a:t>目前系统完成情况</a:t>
            </a:r>
          </a:p>
        </p:txBody>
      </p:sp>
      <p:sp>
        <p:nvSpPr>
          <p:cNvPr id="3" name="内容占位符 2"/>
          <p:cNvSpPr>
            <a:spLocks noGrp="1"/>
          </p:cNvSpPr>
          <p:nvPr>
            <p:ph idx="1"/>
          </p:nvPr>
        </p:nvSpPr>
        <p:spPr/>
        <p:txBody>
          <a:bodyPr>
            <a:normAutofit fontScale="77500" lnSpcReduction="20000"/>
          </a:bodyPr>
          <a:lstStyle/>
          <a:p>
            <a:r>
              <a:rPr lang="zh-CN" altLang="en-US" dirty="0"/>
              <a:t>处理选课冲突</a:t>
            </a:r>
          </a:p>
          <a:p>
            <a:r>
              <a:rPr lang="zh-CN" altLang="en-US" dirty="0"/>
              <a:t>控制选课人数</a:t>
            </a:r>
          </a:p>
          <a:p>
            <a:r>
              <a:rPr lang="zh-CN" altLang="en-US" dirty="0"/>
              <a:t>支持多条件课程查询功能</a:t>
            </a:r>
          </a:p>
          <a:p>
            <a:r>
              <a:rPr lang="zh-CN" altLang="en-US" dirty="0"/>
              <a:t>设置</a:t>
            </a:r>
            <a:r>
              <a:rPr lang="en-US" altLang="zh-CN" dirty="0"/>
              <a:t>/</a:t>
            </a:r>
            <a:r>
              <a:rPr lang="zh-CN" altLang="en-US" dirty="0"/>
              <a:t>删除学位课</a:t>
            </a:r>
          </a:p>
          <a:p>
            <a:r>
              <a:rPr lang="zh-CN" altLang="en-US" dirty="0"/>
              <a:t>统计选课学分</a:t>
            </a:r>
          </a:p>
          <a:p>
            <a:r>
              <a:rPr lang="zh-CN" altLang="en-US" dirty="0"/>
              <a:t>根据选课结果显示课程表</a:t>
            </a:r>
          </a:p>
          <a:p>
            <a:r>
              <a:rPr lang="zh-CN" altLang="en-US" dirty="0"/>
              <a:t>增加选课时间段的控制功能</a:t>
            </a:r>
          </a:p>
          <a:p>
            <a:r>
              <a:rPr lang="zh-CN" altLang="en-US" dirty="0"/>
              <a:t>系统公告</a:t>
            </a:r>
          </a:p>
          <a:p>
            <a:r>
              <a:rPr lang="zh-CN" altLang="en-US" dirty="0"/>
              <a:t>绑定用户邮箱（实现注册激活，忘记密码等）</a:t>
            </a:r>
          </a:p>
          <a:p>
            <a:r>
              <a:rPr lang="zh-CN" altLang="en-US" dirty="0"/>
              <a:t>邮件自动推送成绩</a:t>
            </a:r>
          </a:p>
          <a:p>
            <a:r>
              <a:rPr lang="zh-CN" altLang="en-US" dirty="0"/>
              <a:t>采用国科大真实选课数据，共有</a:t>
            </a:r>
            <a:r>
              <a:rPr lang="en-US" altLang="zh-CN" dirty="0"/>
              <a:t>1100+</a:t>
            </a:r>
            <a:r>
              <a:rPr lang="zh-CN" altLang="en-US" dirty="0"/>
              <a:t>条课程记录。</a:t>
            </a:r>
          </a:p>
          <a:p>
            <a:endParaRPr lang="zh-CN" altLang="en-US" dirty="0"/>
          </a:p>
        </p:txBody>
      </p:sp>
    </p:spTree>
    <p:extLst>
      <p:ext uri="{BB962C8B-B14F-4D97-AF65-F5344CB8AC3E}">
        <p14:creationId xmlns:p14="http://schemas.microsoft.com/office/powerpoint/2010/main" val="3030919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pic>
        <p:nvPicPr>
          <p:cNvPr id="4" name="图片 3">
            <a:extLst>
              <a:ext uri="{FF2B5EF4-FFF2-40B4-BE49-F238E27FC236}">
                <a16:creationId xmlns:a16="http://schemas.microsoft.com/office/drawing/2014/main" id="{0D002332-52BC-F943-B828-9809FB580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0281"/>
            <a:ext cx="9144000" cy="2197438"/>
          </a:xfrm>
          <a:prstGeom prst="rect">
            <a:avLst/>
          </a:prstGeom>
        </p:spPr>
      </p:pic>
    </p:spTree>
    <p:extLst>
      <p:ext uri="{BB962C8B-B14F-4D97-AF65-F5344CB8AC3E}">
        <p14:creationId xmlns:p14="http://schemas.microsoft.com/office/powerpoint/2010/main" val="799685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A00F4BA-F093-0442-BB0B-47AB7B583B70}"/>
              </a:ext>
            </a:extLst>
          </p:cNvPr>
          <p:cNvSpPr txBox="1"/>
          <p:nvPr/>
        </p:nvSpPr>
        <p:spPr>
          <a:xfrm>
            <a:off x="3563888" y="3068960"/>
            <a:ext cx="2031325" cy="646331"/>
          </a:xfrm>
          <a:prstGeom prst="rect">
            <a:avLst/>
          </a:prstGeom>
          <a:noFill/>
        </p:spPr>
        <p:txBody>
          <a:bodyPr wrap="none" rtlCol="0">
            <a:spAutoFit/>
          </a:bodyPr>
          <a:lstStyle/>
          <a:p>
            <a:r>
              <a:rPr kumimoji="1" lang="zh-CN" altLang="en-US" sz="3600" dirty="0"/>
              <a:t>程序演示</a:t>
            </a:r>
          </a:p>
        </p:txBody>
      </p:sp>
    </p:spTree>
    <p:extLst>
      <p:ext uri="{BB962C8B-B14F-4D97-AF65-F5344CB8AC3E}">
        <p14:creationId xmlns:p14="http://schemas.microsoft.com/office/powerpoint/2010/main" val="1119898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B60F14A-6975-F148-8704-5B90D6AA06FA}"/>
              </a:ext>
            </a:extLst>
          </p:cNvPr>
          <p:cNvSpPr txBox="1"/>
          <p:nvPr/>
        </p:nvSpPr>
        <p:spPr>
          <a:xfrm>
            <a:off x="755576" y="332656"/>
            <a:ext cx="4698722" cy="584775"/>
          </a:xfrm>
          <a:prstGeom prst="rect">
            <a:avLst/>
          </a:prstGeom>
          <a:noFill/>
        </p:spPr>
        <p:txBody>
          <a:bodyPr wrap="none" rtlCol="0">
            <a:spAutoFit/>
          </a:bodyPr>
          <a:lstStyle/>
          <a:p>
            <a:r>
              <a:rPr lang="zh-CN" altLang="en-US" sz="3200" dirty="0"/>
              <a:t>不足以及可以改进的地方</a:t>
            </a:r>
          </a:p>
        </p:txBody>
      </p:sp>
      <p:sp>
        <p:nvSpPr>
          <p:cNvPr id="4" name="文本框 3">
            <a:extLst>
              <a:ext uri="{FF2B5EF4-FFF2-40B4-BE49-F238E27FC236}">
                <a16:creationId xmlns:a16="http://schemas.microsoft.com/office/drawing/2014/main" id="{58BA157C-86CE-7E4A-87D7-664CF3E00BD7}"/>
              </a:ext>
            </a:extLst>
          </p:cNvPr>
          <p:cNvSpPr txBox="1"/>
          <p:nvPr/>
        </p:nvSpPr>
        <p:spPr>
          <a:xfrm>
            <a:off x="741258" y="1556792"/>
            <a:ext cx="7647166" cy="2585323"/>
          </a:xfrm>
          <a:prstGeom prst="rect">
            <a:avLst/>
          </a:prstGeom>
          <a:noFill/>
        </p:spPr>
        <p:txBody>
          <a:bodyPr wrap="square" rtlCol="0">
            <a:spAutoFit/>
          </a:bodyPr>
          <a:lstStyle/>
          <a:p>
            <a:r>
              <a:rPr kumimoji="1" lang="zh-CN" altLang="en-US" dirty="0"/>
              <a:t>针对教师功能开发较少可以考虑从以下几个方面进行改进：</a:t>
            </a:r>
            <a:endParaRPr kumimoji="1" lang="en-US" altLang="zh-CN" dirty="0"/>
          </a:p>
          <a:p>
            <a:endParaRPr kumimoji="1" lang="en-US" altLang="zh-CN" dirty="0"/>
          </a:p>
          <a:p>
            <a:r>
              <a:rPr kumimoji="1" lang="zh-CN" altLang="en-US" dirty="0"/>
              <a:t>批量导入导出学生成绩、名单</a:t>
            </a:r>
            <a:endParaRPr kumimoji="1" lang="en-US" altLang="zh-CN" dirty="0"/>
          </a:p>
          <a:p>
            <a:endParaRPr kumimoji="1" lang="en-US" altLang="zh-CN" dirty="0"/>
          </a:p>
          <a:p>
            <a:r>
              <a:rPr kumimoji="1" lang="zh-CN" altLang="en-US" dirty="0"/>
              <a:t>学生成绩分布可视化</a:t>
            </a:r>
            <a:endParaRPr kumimoji="1" lang="en-US" altLang="zh-CN" dirty="0"/>
          </a:p>
          <a:p>
            <a:endParaRPr kumimoji="1" lang="en-US" altLang="zh-CN" dirty="0"/>
          </a:p>
          <a:p>
            <a:r>
              <a:rPr kumimoji="1" lang="zh-CN" altLang="en-US" dirty="0"/>
              <a:t>根据学生的专业推荐选课</a:t>
            </a:r>
            <a:endParaRPr kumimoji="1" lang="en-US" altLang="zh-CN" dirty="0"/>
          </a:p>
          <a:p>
            <a:endParaRPr kumimoji="1" lang="en-US" altLang="zh-CN" dirty="0"/>
          </a:p>
          <a:p>
            <a:r>
              <a:rPr kumimoji="1" lang="zh-CN" altLang="en-US" dirty="0"/>
              <a:t>系统性能仍然有待提升</a:t>
            </a:r>
          </a:p>
        </p:txBody>
      </p:sp>
    </p:spTree>
    <p:extLst>
      <p:ext uri="{BB962C8B-B14F-4D97-AF65-F5344CB8AC3E}">
        <p14:creationId xmlns:p14="http://schemas.microsoft.com/office/powerpoint/2010/main" val="4294718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IMG_4591 (2).jpg"/>
          <p:cNvPicPr>
            <a:picLocks noGrp="1" noChangeAspect="1"/>
          </p:cNvPicPr>
          <p:nvPr>
            <p:ph idx="1"/>
          </p:nvPr>
        </p:nvPicPr>
        <p:blipFill>
          <a:blip r:embed="rId2"/>
          <a:stretch>
            <a:fillRect/>
          </a:stretch>
        </p:blipFill>
        <p:spPr>
          <a:xfrm>
            <a:off x="0" y="0"/>
            <a:ext cx="9144000" cy="4613148"/>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0" y="4657514"/>
            <a:ext cx="9144000" cy="2214554"/>
          </a:xfrm>
          <a:prstGeom prst="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1"/>
          </a:fillRef>
          <a:effectRef idx="1">
            <a:schemeClr val="accent1"/>
          </a:effectRef>
          <a:fontRef idx="minor">
            <a:schemeClr val="lt1"/>
          </a:fontRef>
        </p:style>
        <p:txBody>
          <a:bodyPr anchor="ctr"/>
          <a:lstStyle/>
          <a:p>
            <a:pPr>
              <a:defRPr/>
            </a:pPr>
            <a:endParaRPr lang="zh-CN" altLang="en-US" dirty="0">
              <a:ln>
                <a:solidFill>
                  <a:schemeClr val="tx2">
                    <a:lumMod val="60000"/>
                    <a:lumOff val="40000"/>
                  </a:schemeClr>
                </a:solidFill>
              </a:ln>
              <a:solidFill>
                <a:schemeClr val="tx2"/>
              </a:solidFill>
              <a:effectLst>
                <a:outerShdw blurRad="50800" dist="38100" dir="2700000" algn="tl" rotWithShape="0">
                  <a:prstClr val="black">
                    <a:alpha val="40000"/>
                  </a:prstClr>
                </a:outerShdw>
              </a:effectLst>
            </a:endParaRPr>
          </a:p>
        </p:txBody>
      </p:sp>
      <p:sp>
        <p:nvSpPr>
          <p:cNvPr id="6" name="TextBox 5"/>
          <p:cNvSpPr txBox="1"/>
          <p:nvPr/>
        </p:nvSpPr>
        <p:spPr>
          <a:xfrm>
            <a:off x="571472" y="5357826"/>
            <a:ext cx="2428892" cy="646331"/>
          </a:xfrm>
          <a:prstGeom prst="rect">
            <a:avLst/>
          </a:prstGeom>
          <a:noFill/>
        </p:spPr>
        <p:txBody>
          <a:bodyPr wrap="square" rtlCol="0">
            <a:spAutoFit/>
          </a:bodyPr>
          <a:lstStyle/>
          <a:p>
            <a:r>
              <a:rPr lang="en-US" altLang="zh-CN" sz="3600" dirty="0">
                <a:solidFill>
                  <a:schemeClr val="bg1"/>
                </a:solidFill>
                <a:latin typeface="Arial Black" pitchFamily="34" charset="0"/>
              </a:rPr>
              <a:t>THANKS</a:t>
            </a:r>
            <a:endParaRPr lang="zh-CN" altLang="en-US" sz="3600" dirty="0">
              <a:solidFill>
                <a:schemeClr val="bg1"/>
              </a:solidFill>
              <a:latin typeface="Arial Black" pitchFamily="34" charset="0"/>
            </a:endParaRPr>
          </a:p>
        </p:txBody>
      </p:sp>
      <p:pic>
        <p:nvPicPr>
          <p:cNvPr id="7" name="图片 6" descr="横版组合（白色）——透明.png"/>
          <p:cNvPicPr>
            <a:picLocks noChangeAspect="1"/>
          </p:cNvPicPr>
          <p:nvPr/>
        </p:nvPicPr>
        <p:blipFill>
          <a:blip r:embed="rId3" cstate="print"/>
          <a:stretch>
            <a:fillRect/>
          </a:stretch>
        </p:blipFill>
        <p:spPr>
          <a:xfrm>
            <a:off x="6614468" y="6289216"/>
            <a:ext cx="2428860" cy="5125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148" y="188640"/>
            <a:ext cx="5112568" cy="1143000"/>
          </a:xfrm>
        </p:spPr>
        <p:txBody>
          <a:bodyPr>
            <a:noAutofit/>
          </a:bodyPr>
          <a:lstStyle/>
          <a:p>
            <a:r>
              <a:rPr lang="zh-CN" altLang="en-US" sz="2800" dirty="0"/>
              <a:t>目前系统已完成功能测试结果</a:t>
            </a:r>
          </a:p>
        </p:txBody>
      </p:sp>
      <p:pic>
        <p:nvPicPr>
          <p:cNvPr id="5" name="图片 4">
            <a:extLst>
              <a:ext uri="{FF2B5EF4-FFF2-40B4-BE49-F238E27FC236}">
                <a16:creationId xmlns:a16="http://schemas.microsoft.com/office/drawing/2014/main" id="{6B943BF3-9AC9-3F41-89C2-491EFAB8B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4329"/>
            <a:ext cx="9144000" cy="4849341"/>
          </a:xfrm>
          <a:prstGeom prst="rect">
            <a:avLst/>
          </a:prstGeom>
        </p:spPr>
      </p:pic>
    </p:spTree>
    <p:extLst>
      <p:ext uri="{BB962C8B-B14F-4D97-AF65-F5344CB8AC3E}">
        <p14:creationId xmlns:p14="http://schemas.microsoft.com/office/powerpoint/2010/main" val="310026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F311081-D0AB-9746-A74C-92DCA40D33A8}"/>
              </a:ext>
            </a:extLst>
          </p:cNvPr>
          <p:cNvSpPr txBox="1"/>
          <p:nvPr/>
        </p:nvSpPr>
        <p:spPr>
          <a:xfrm>
            <a:off x="611560" y="476672"/>
            <a:ext cx="2339102" cy="523220"/>
          </a:xfrm>
          <a:prstGeom prst="rect">
            <a:avLst/>
          </a:prstGeom>
          <a:noFill/>
        </p:spPr>
        <p:txBody>
          <a:bodyPr wrap="none" rtlCol="0">
            <a:spAutoFit/>
          </a:bodyPr>
          <a:lstStyle/>
          <a:p>
            <a:r>
              <a:rPr kumimoji="1" lang="zh-CN" altLang="en-US" sz="2800" dirty="0"/>
              <a:t>代码测试展示</a:t>
            </a:r>
          </a:p>
        </p:txBody>
      </p:sp>
      <p:sp>
        <p:nvSpPr>
          <p:cNvPr id="3" name="文本框 2">
            <a:extLst>
              <a:ext uri="{FF2B5EF4-FFF2-40B4-BE49-F238E27FC236}">
                <a16:creationId xmlns:a16="http://schemas.microsoft.com/office/drawing/2014/main" id="{C23A8DA4-27F8-0442-AE9C-A80171E7F7BA}"/>
              </a:ext>
            </a:extLst>
          </p:cNvPr>
          <p:cNvSpPr txBox="1"/>
          <p:nvPr/>
        </p:nvSpPr>
        <p:spPr>
          <a:xfrm>
            <a:off x="874059" y="1129553"/>
            <a:ext cx="1107996" cy="369332"/>
          </a:xfrm>
          <a:prstGeom prst="rect">
            <a:avLst/>
          </a:prstGeom>
          <a:noFill/>
        </p:spPr>
        <p:txBody>
          <a:bodyPr wrap="none" rtlCol="0">
            <a:spAutoFit/>
          </a:bodyPr>
          <a:lstStyle/>
          <a:p>
            <a:r>
              <a:rPr kumimoji="1" lang="zh-CN" altLang="en-US" dirty="0"/>
              <a:t>性能测试</a:t>
            </a:r>
          </a:p>
        </p:txBody>
      </p:sp>
      <p:sp>
        <p:nvSpPr>
          <p:cNvPr id="5" name="文本框 4">
            <a:extLst>
              <a:ext uri="{FF2B5EF4-FFF2-40B4-BE49-F238E27FC236}">
                <a16:creationId xmlns:a16="http://schemas.microsoft.com/office/drawing/2014/main" id="{B5F590E4-9827-7045-B563-657122E125C6}"/>
              </a:ext>
            </a:extLst>
          </p:cNvPr>
          <p:cNvSpPr txBox="1"/>
          <p:nvPr/>
        </p:nvSpPr>
        <p:spPr>
          <a:xfrm>
            <a:off x="611560" y="1844824"/>
            <a:ext cx="6953891" cy="2585323"/>
          </a:xfrm>
          <a:prstGeom prst="rect">
            <a:avLst/>
          </a:prstGeom>
          <a:noFill/>
        </p:spPr>
        <p:txBody>
          <a:bodyPr wrap="none" rtlCol="0">
            <a:spAutoFit/>
          </a:bodyPr>
          <a:lstStyle/>
          <a:p>
            <a:r>
              <a:rPr lang="zh-CN" altLang="en-US" dirty="0"/>
              <a:t>我们系统的测试结果（基于</a:t>
            </a:r>
            <a:r>
              <a:rPr lang="en-US" altLang="zh-CN" dirty="0" err="1"/>
              <a:t>heroku</a:t>
            </a:r>
            <a:r>
              <a:rPr lang="zh-CN" altLang="en-US" dirty="0"/>
              <a:t>服务器测试）</a:t>
            </a:r>
            <a:br>
              <a:rPr lang="zh-CN" altLang="en-US" dirty="0"/>
            </a:br>
            <a:r>
              <a:rPr lang="en-US" altLang="zh-CN" dirty="0"/>
              <a:t>4584 </a:t>
            </a:r>
            <a:r>
              <a:rPr lang="en" altLang="zh-CN" dirty="0"/>
              <a:t>fetches, 1026 max parallel, 1.28786e+06 bytes, in 10.0035 seconds</a:t>
            </a:r>
            <a:br>
              <a:rPr lang="en" altLang="zh-CN" dirty="0"/>
            </a:br>
            <a:r>
              <a:rPr lang="en" altLang="zh-CN" dirty="0"/>
              <a:t>280.947 mean bytes/connection</a:t>
            </a:r>
            <a:br>
              <a:rPr lang="en" altLang="zh-CN" dirty="0"/>
            </a:br>
            <a:r>
              <a:rPr lang="en" altLang="zh-CN" dirty="0"/>
              <a:t>458.238 fetches/sec, 128741 bytes/sec</a:t>
            </a:r>
            <a:br>
              <a:rPr lang="en" altLang="zh-CN" dirty="0"/>
            </a:br>
            <a:r>
              <a:rPr lang="en" altLang="zh-CN" dirty="0" err="1"/>
              <a:t>msecs</a:t>
            </a:r>
            <a:r>
              <a:rPr lang="en" altLang="zh-CN" dirty="0"/>
              <a:t>/connect: 310.481 mean, 1359.88 max, 262.762 min</a:t>
            </a:r>
            <a:br>
              <a:rPr lang="en" altLang="zh-CN" dirty="0"/>
            </a:br>
            <a:r>
              <a:rPr lang="en" altLang="zh-CN" dirty="0" err="1"/>
              <a:t>msecs</a:t>
            </a:r>
            <a:r>
              <a:rPr lang="en" altLang="zh-CN" dirty="0"/>
              <a:t>/first-response: 4800.2 mean, 8508 max, 362.847 min</a:t>
            </a:r>
            <a:br>
              <a:rPr lang="en" altLang="zh-CN" dirty="0"/>
            </a:br>
            <a:r>
              <a:rPr lang="en" altLang="zh-CN" dirty="0"/>
              <a:t>4191 bad byte counts</a:t>
            </a:r>
            <a:br>
              <a:rPr lang="en" altLang="zh-CN" dirty="0"/>
            </a:br>
            <a:r>
              <a:rPr lang="en" altLang="zh-CN" dirty="0"/>
              <a:t>HTTP response codes:</a:t>
            </a:r>
            <a:br>
              <a:rPr lang="en" altLang="zh-CN" dirty="0"/>
            </a:br>
            <a:r>
              <a:rPr lang="en" altLang="zh-CN" dirty="0"/>
              <a:t>  code 200 -- 695</a:t>
            </a:r>
            <a:endParaRPr kumimoji="1" lang="zh-CN" altLang="en-US" dirty="0"/>
          </a:p>
        </p:txBody>
      </p:sp>
    </p:spTree>
    <p:extLst>
      <p:ext uri="{BB962C8B-B14F-4D97-AF65-F5344CB8AC3E}">
        <p14:creationId xmlns:p14="http://schemas.microsoft.com/office/powerpoint/2010/main" val="20712364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3238</Words>
  <Application>Microsoft Macintosh PowerPoint</Application>
  <PresentationFormat>全屏显示(4:3)</PresentationFormat>
  <Paragraphs>565</Paragraphs>
  <Slides>73</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73</vt:i4>
      </vt:variant>
    </vt:vector>
  </HeadingPairs>
  <TitlesOfParts>
    <vt:vector size="82" baseType="lpstr">
      <vt:lpstr>等线</vt:lpstr>
      <vt:lpstr>黑体</vt:lpstr>
      <vt:lpstr>宋体</vt:lpstr>
      <vt:lpstr>微软雅黑</vt:lpstr>
      <vt:lpstr>Arial</vt:lpstr>
      <vt:lpstr>Arial Black</vt:lpstr>
      <vt:lpstr>Calibri</vt:lpstr>
      <vt:lpstr>Wingdings</vt:lpstr>
      <vt:lpstr>Office 主题</vt:lpstr>
      <vt:lpstr>PowerPoint 演示文稿</vt:lpstr>
      <vt:lpstr>目录</vt:lpstr>
      <vt:lpstr>需求分析</vt:lpstr>
      <vt:lpstr>PowerPoint 演示文稿</vt:lpstr>
      <vt:lpstr>PowerPoint 演示文稿</vt:lpstr>
      <vt:lpstr>PowerPoint 演示文稿</vt:lpstr>
      <vt:lpstr>目前系统完成情况</vt:lpstr>
      <vt:lpstr>目前系统已完成功能测试结果</vt:lpstr>
      <vt:lpstr>PowerPoint 演示文稿</vt:lpstr>
      <vt:lpstr>PowerPoint 演示文稿</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面向所有用户的邮件系统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系统管理员公告功能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AutoBVT</dc:creator>
  <cp:lastModifiedBy>Microsoft Office User</cp:lastModifiedBy>
  <cp:revision>109</cp:revision>
  <dcterms:created xsi:type="dcterms:W3CDTF">2017-04-07T18:55:42Z</dcterms:created>
  <dcterms:modified xsi:type="dcterms:W3CDTF">2018-12-25T14:32:50Z</dcterms:modified>
</cp:coreProperties>
</file>